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  <Override PartName="/ppt/charts/colors2.xml" ContentType="application/vnd.ms-office.chartcolorstyle+xml"/>
  <Override PartName="/ppt/charts/style2.xml" ContentType="application/vnd.ms-office.chartstyle+xml"/>
  <Override PartName="/ppt/charts/colors3.xml" ContentType="application/vnd.ms-office.chartcolorstyle+xml"/>
  <Override PartName="/ppt/charts/style3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70" r:id="rId2"/>
    <p:sldId id="318" r:id="rId3"/>
    <p:sldId id="304" r:id="rId4"/>
    <p:sldId id="272" r:id="rId5"/>
    <p:sldId id="316" r:id="rId6"/>
    <p:sldId id="303" r:id="rId7"/>
    <p:sldId id="274" r:id="rId8"/>
    <p:sldId id="297" r:id="rId9"/>
    <p:sldId id="310" r:id="rId10"/>
    <p:sldId id="311" r:id="rId11"/>
    <p:sldId id="285" r:id="rId12"/>
    <p:sldId id="314" r:id="rId13"/>
    <p:sldId id="286" r:id="rId14"/>
    <p:sldId id="281" r:id="rId15"/>
    <p:sldId id="317" r:id="rId16"/>
    <p:sldId id="308" r:id="rId17"/>
    <p:sldId id="305" r:id="rId18"/>
    <p:sldId id="312" r:id="rId19"/>
    <p:sldId id="313" r:id="rId20"/>
    <p:sldId id="296" r:id="rId21"/>
    <p:sldId id="273" r:id="rId22"/>
    <p:sldId id="287" r:id="rId23"/>
    <p:sldId id="288" r:id="rId24"/>
    <p:sldId id="291" r:id="rId25"/>
    <p:sldId id="292" r:id="rId26"/>
    <p:sldId id="293" r:id="rId27"/>
    <p:sldId id="307" r:id="rId28"/>
    <p:sldId id="315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768FC1D7-E0C5-1F4A-AAD2-46EB0296DBAE}">
          <p14:sldIdLst>
            <p14:sldId id="270"/>
            <p14:sldId id="318"/>
            <p14:sldId id="304"/>
            <p14:sldId id="272"/>
            <p14:sldId id="316"/>
            <p14:sldId id="303"/>
            <p14:sldId id="274"/>
            <p14:sldId id="297"/>
            <p14:sldId id="310"/>
            <p14:sldId id="311"/>
            <p14:sldId id="285"/>
            <p14:sldId id="314"/>
            <p14:sldId id="286"/>
            <p14:sldId id="281"/>
            <p14:sldId id="317"/>
            <p14:sldId id="308"/>
            <p14:sldId id="305"/>
            <p14:sldId id="312"/>
            <p14:sldId id="313"/>
            <p14:sldId id="296"/>
            <p14:sldId id="273"/>
            <p14:sldId id="287"/>
            <p14:sldId id="288"/>
            <p14:sldId id="291"/>
            <p14:sldId id="292"/>
            <p14:sldId id="293"/>
            <p14:sldId id="307"/>
            <p14:sldId id="315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205" userDrawn="1">
          <p15:clr>
            <a:srgbClr val="A4A3A4"/>
          </p15:clr>
        </p15:guide>
        <p15:guide id="2" pos="30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74"/>
    <p:restoredTop sz="96318" autoAdjust="0"/>
  </p:normalViewPr>
  <p:slideViewPr>
    <p:cSldViewPr>
      <p:cViewPr>
        <p:scale>
          <a:sx n="100" d="100"/>
          <a:sy n="100" d="100"/>
        </p:scale>
        <p:origin x="-1518" y="-378"/>
      </p:cViewPr>
      <p:guideLst>
        <p:guide orient="horz" pos="2205"/>
        <p:guide pos="30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-3336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Users\shchin\sdet\CMU\project\presentation\share_doc\bts_effort_&#4363;&#4455;&#4352;&#4469;&#4355;&#4449;&#4363;&#4453;&#4536;&#4355;&#4454;&#4363;&#4469;&#4368;&#4467;&#4370;&#4450;&#4364;&#4462;&#4361;&#4454;&#4363;&#4461;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oleObject" Target="file:///D:\SDET_CODE\PMD_REPORT_master_180730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oleObject" Target="file:///D:\SDET_CODE\PMD_REPORT_master_180730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oleObject" Target="file:///D:\workspace\share_doc\CodeReview\CodeReiview_&#48516;&#49437;&#51088;&#47308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475430248588073"/>
          <c:y val="5.1142586682814149E-2"/>
          <c:w val="0.8779614888602304"/>
          <c:h val="0.74601320414572614"/>
        </c:manualLayout>
      </c:layout>
      <c:lineChart>
        <c:grouping val="standard"/>
        <c:varyColors val="0"/>
        <c:ser>
          <c:idx val="0"/>
          <c:order val="0"/>
          <c:tx>
            <c:v>Planned effort</c:v>
          </c:tx>
          <c:spPr>
            <a:ln w="25400">
              <a:solidFill>
                <a:srgbClr val="000080"/>
              </a:solidFill>
              <a:prstDash val="solid"/>
            </a:ln>
          </c:spPr>
          <c:marker>
            <c:symbol val="diamond"/>
            <c:size val="6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Report!$D$36:$AC$36</c:f>
              <c:numCache>
                <c:formatCode>General</c:formatCode>
                <c:ptCount val="26"/>
                <c:pt idx="0">
                  <c:v>50</c:v>
                </c:pt>
                <c:pt idx="1">
                  <c:v>60</c:v>
                </c:pt>
                <c:pt idx="2">
                  <c:v>70</c:v>
                </c:pt>
                <c:pt idx="3">
                  <c:v>80</c:v>
                </c:pt>
                <c:pt idx="4">
                  <c:v>90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115</c:v>
                </c:pt>
                <c:pt idx="9">
                  <c:v>130</c:v>
                </c:pt>
                <c:pt idx="10">
                  <c:v>150</c:v>
                </c:pt>
                <c:pt idx="11">
                  <c:v>180</c:v>
                </c:pt>
                <c:pt idx="12">
                  <c:v>205</c:v>
                </c:pt>
                <c:pt idx="13">
                  <c:v>205</c:v>
                </c:pt>
                <c:pt idx="14">
                  <c:v>205</c:v>
                </c:pt>
                <c:pt idx="15">
                  <c:v>230</c:v>
                </c:pt>
                <c:pt idx="16">
                  <c:v>250</c:v>
                </c:pt>
                <c:pt idx="17">
                  <c:v>270</c:v>
                </c:pt>
                <c:pt idx="18">
                  <c:v>295</c:v>
                </c:pt>
                <c:pt idx="19">
                  <c:v>320</c:v>
                </c:pt>
                <c:pt idx="20">
                  <c:v>320</c:v>
                </c:pt>
                <c:pt idx="21">
                  <c:v>320</c:v>
                </c:pt>
                <c:pt idx="22">
                  <c:v>350</c:v>
                </c:pt>
                <c:pt idx="23">
                  <c:v>380</c:v>
                </c:pt>
                <c:pt idx="24">
                  <c:v>400</c:v>
                </c:pt>
                <c:pt idx="25">
                  <c:v>420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4DA7-B94D-A05C-F296EB1F35E3}"/>
            </c:ext>
          </c:extLst>
        </c:ser>
        <c:ser>
          <c:idx val="1"/>
          <c:order val="1"/>
          <c:tx>
            <c:v>Estimated effort</c:v>
          </c:tx>
          <c:spPr>
            <a:ln w="25400">
              <a:solidFill>
                <a:srgbClr val="006500"/>
              </a:solidFill>
              <a:prstDash val="solid"/>
            </a:ln>
          </c:spPr>
          <c:marker>
            <c:symbol val="square"/>
            <c:size val="5"/>
            <c:spPr>
              <a:solidFill>
                <a:srgbClr val="006500"/>
              </a:solidFill>
              <a:ln>
                <a:solidFill>
                  <a:srgbClr val="00650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Report!$D$40:$AC$40</c:f>
              <c:numCache>
                <c:formatCode>General</c:formatCode>
                <c:ptCount val="26"/>
                <c:pt idx="0">
                  <c:v>50</c:v>
                </c:pt>
                <c:pt idx="1">
                  <c:v>53</c:v>
                </c:pt>
                <c:pt idx="2">
                  <c:v>57</c:v>
                </c:pt>
                <c:pt idx="3">
                  <c:v>62</c:v>
                </c:pt>
                <c:pt idx="4">
                  <c:v>67</c:v>
                </c:pt>
                <c:pt idx="5">
                  <c:v>69.3</c:v>
                </c:pt>
                <c:pt idx="6">
                  <c:v>69.3</c:v>
                </c:pt>
                <c:pt idx="7">
                  <c:v>69.899999999999991</c:v>
                </c:pt>
                <c:pt idx="8">
                  <c:v>90.6</c:v>
                </c:pt>
                <c:pt idx="9">
                  <c:v>115.19999999999999</c:v>
                </c:pt>
                <c:pt idx="10">
                  <c:v>144.19999999999999</c:v>
                </c:pt>
                <c:pt idx="11">
                  <c:v>144.19999999999999</c:v>
                </c:pt>
                <c:pt idx="12">
                  <c:v>166.7</c:v>
                </c:pt>
                <c:pt idx="13">
                  <c:v>166.7</c:v>
                </c:pt>
                <c:pt idx="14">
                  <c:v>181.7</c:v>
                </c:pt>
                <c:pt idx="15">
                  <c:v>191.7</c:v>
                </c:pt>
                <c:pt idx="16">
                  <c:v>206.7</c:v>
                </c:pt>
                <c:pt idx="17">
                  <c:v>239.7</c:v>
                </c:pt>
                <c:pt idx="18">
                  <c:v>264.7</c:v>
                </c:pt>
                <c:pt idx="19">
                  <c:v>275.7</c:v>
                </c:pt>
                <c:pt idx="20">
                  <c:v>285.7</c:v>
                </c:pt>
                <c:pt idx="21">
                  <c:v>295.7</c:v>
                </c:pt>
                <c:pt idx="22">
                  <c:v>331.7</c:v>
                </c:pt>
                <c:pt idx="23">
                  <c:v>353.2</c:v>
                </c:pt>
                <c:pt idx="24">
                  <c:v>353.2</c:v>
                </c:pt>
                <c:pt idx="25">
                  <c:v>353.2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4DA7-B94D-A05C-F296EB1F35E3}"/>
            </c:ext>
          </c:extLst>
        </c:ser>
        <c:ser>
          <c:idx val="2"/>
          <c:order val="2"/>
          <c:tx>
            <c:v>Actual effort</c:v>
          </c:tx>
          <c:spPr>
            <a:ln w="25400">
              <a:solidFill>
                <a:srgbClr val="FF0000"/>
              </a:solidFill>
              <a:prstDash val="solid"/>
            </a:ln>
          </c:spPr>
          <c:marker>
            <c:symbol val="circle"/>
            <c:size val="5"/>
            <c:spPr>
              <a:solidFill>
                <a:srgbClr val="FF0000"/>
              </a:solidFill>
              <a:ln>
                <a:solidFill>
                  <a:srgbClr val="FF000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Report!$D$39:$AC$39</c:f>
              <c:numCache>
                <c:formatCode>General</c:formatCode>
                <c:ptCount val="26"/>
                <c:pt idx="0">
                  <c:v>36.5</c:v>
                </c:pt>
                <c:pt idx="1">
                  <c:v>40.5</c:v>
                </c:pt>
                <c:pt idx="2">
                  <c:v>44.5</c:v>
                </c:pt>
                <c:pt idx="3">
                  <c:v>49.5</c:v>
                </c:pt>
                <c:pt idx="4">
                  <c:v>54.5</c:v>
                </c:pt>
                <c:pt idx="5">
                  <c:v>57.8</c:v>
                </c:pt>
                <c:pt idx="6">
                  <c:v>57.8</c:v>
                </c:pt>
                <c:pt idx="7">
                  <c:v>58.4</c:v>
                </c:pt>
                <c:pt idx="8">
                  <c:v>80.099999999999994</c:v>
                </c:pt>
                <c:pt idx="9">
                  <c:v>110.69999999999999</c:v>
                </c:pt>
                <c:pt idx="10">
                  <c:v>134.69999999999999</c:v>
                </c:pt>
                <c:pt idx="11">
                  <c:v>134.69999999999999</c:v>
                </c:pt>
                <c:pt idx="12">
                  <c:v>154.19999999999999</c:v>
                </c:pt>
                <c:pt idx="13">
                  <c:v>154.19999999999999</c:v>
                </c:pt>
                <c:pt idx="14">
                  <c:v>189.2</c:v>
                </c:pt>
                <c:pt idx="15">
                  <c:v>200.2</c:v>
                </c:pt>
                <c:pt idx="16">
                  <c:v>210.2</c:v>
                </c:pt>
                <c:pt idx="17">
                  <c:v>233.6</c:v>
                </c:pt>
                <c:pt idx="18">
                  <c:v>253.6</c:v>
                </c:pt>
                <c:pt idx="19">
                  <c:v>265.39999999999998</c:v>
                </c:pt>
                <c:pt idx="20">
                  <c:v>280.39999999999998</c:v>
                </c:pt>
                <c:pt idx="21">
                  <c:v>295.39999999999998</c:v>
                </c:pt>
                <c:pt idx="22">
                  <c:v>325.39999999999998</c:v>
                </c:pt>
                <c:pt idx="23">
                  <c:v>346.4</c:v>
                </c:pt>
                <c:pt idx="24">
                  <c:v>346.4</c:v>
                </c:pt>
                <c:pt idx="25">
                  <c:v>346.4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4DA7-B94D-A05C-F296EB1F35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920448"/>
        <c:axId val="200922624"/>
      </c:lineChart>
      <c:dateAx>
        <c:axId val="20092044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Period</a:t>
                </a:r>
              </a:p>
            </c:rich>
          </c:tx>
          <c:layout>
            <c:manualLayout>
              <c:xMode val="edge"/>
              <c:yMode val="edge"/>
              <c:x val="0.50867993272060852"/>
              <c:y val="0.91396079013239795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eaVert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ko-KR"/>
          </a:p>
        </c:txPr>
        <c:crossAx val="200922624"/>
        <c:crosses val="autoZero"/>
        <c:auto val="0"/>
        <c:lblOffset val="100"/>
        <c:baseTimeUnit val="days"/>
        <c:majorUnit val="1"/>
        <c:minorUnit val="1"/>
      </c:dateAx>
      <c:valAx>
        <c:axId val="200922624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ko-KR"/>
                  <a:t>(h)</a:t>
                </a:r>
                <a:endParaRPr lang="ko-KR" altLang="en-US"/>
              </a:p>
            </c:rich>
          </c:tx>
          <c:layout/>
          <c:overlay val="0"/>
        </c:title>
        <c:numFmt formatCode="#,##0_);[Red]\(#,##0\)" sourceLinked="0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ko-KR"/>
          </a:p>
        </c:txPr>
        <c:crossAx val="200920448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3376151482701734"/>
          <c:y val="7.7925303897051254E-2"/>
          <c:w val="0.22267472148286047"/>
          <c:h val="0.27559055118110237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101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rgbClr val="FFFFFF"/>
    </a:solidFill>
    <a:ln w="6350">
      <a:noFill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Defects</a:t>
            </a:r>
            <a:r>
              <a:rPr lang="en-US" altLang="ko-KR" baseline="0"/>
              <a:t> on each Stage</a:t>
            </a:r>
            <a:endParaRPr lang="ko-KR" altLang="en-US"/>
          </a:p>
        </c:rich>
      </c:tx>
      <c:layout>
        <c:manualLayout>
          <c:xMode val="edge"/>
          <c:yMode val="edge"/>
          <c:x val="0.33171522309711293"/>
          <c:y val="3.2407407407407406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Sheet2!$M$7</c:f>
              <c:strCache>
                <c:ptCount val="1"/>
                <c:pt idx="0">
                  <c:v>critical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1111111111111112E-2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1.3888888888888838E-2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2.7777777777777779E-3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2.7777777777777779E-3"/>
                  <c:y val="-6.0185185185185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Sheet2!$L$8:$L$12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Sheet2!$M$8:$M$12</c:f>
              <c:numCache>
                <c:formatCode>General</c:formatCode>
                <c:ptCount val="5"/>
                <c:pt idx="0">
                  <c:v>2</c:v>
                </c:pt>
                <c:pt idx="1">
                  <c:v>1</c:v>
                </c:pt>
                <c:pt idx="2">
                  <c:v>13</c:v>
                </c:pt>
                <c:pt idx="3">
                  <c:v>8</c:v>
                </c:pt>
                <c:pt idx="4">
                  <c:v>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F1BA-5643-A71C-4557D296A024}"/>
            </c:ext>
          </c:extLst>
        </c:ser>
        <c:ser>
          <c:idx val="1"/>
          <c:order val="1"/>
          <c:tx>
            <c:strRef>
              <c:f>Sheet2!$N$7</c:f>
              <c:strCache>
                <c:ptCount val="1"/>
                <c:pt idx="0">
                  <c:v>major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6666666666666666E-2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6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1.9444444444444445E-2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8.3333333333333332E-3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8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8.3333333333332829E-3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"/>
                  <c:y val="-6.0185185185185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A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Sheet2!$L$8:$L$12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Sheet2!$N$8:$N$12</c:f>
              <c:numCache>
                <c:formatCode>General</c:formatCode>
                <c:ptCount val="5"/>
                <c:pt idx="0">
                  <c:v>30</c:v>
                </c:pt>
                <c:pt idx="1">
                  <c:v>20</c:v>
                </c:pt>
                <c:pt idx="2">
                  <c:v>11</c:v>
                </c:pt>
                <c:pt idx="3">
                  <c:v>9</c:v>
                </c:pt>
                <c:pt idx="4">
                  <c:v>18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F1BA-5643-A71C-4557D296A024}"/>
            </c:ext>
          </c:extLst>
        </c:ser>
        <c:ser>
          <c:idx val="2"/>
          <c:order val="2"/>
          <c:tx>
            <c:strRef>
              <c:f>Sheet2!$O$7</c:f>
              <c:strCache>
                <c:ptCount val="1"/>
                <c:pt idx="0">
                  <c:v>minor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1111111111111162E-2"/>
                  <c:y val="-4.16666666666666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C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D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1.6666666666666666E-2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E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2.4999999999999949E-2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F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2.7777777777777779E-3"/>
                  <c:y val="-5.555555555555553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0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Sheet2!$L$8:$L$12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Sheet2!$O$8:$O$12</c:f>
              <c:numCache>
                <c:formatCode>General</c:formatCode>
                <c:ptCount val="5"/>
                <c:pt idx="0">
                  <c:v>100</c:v>
                </c:pt>
                <c:pt idx="1">
                  <c:v>200</c:v>
                </c:pt>
                <c:pt idx="2">
                  <c:v>12</c:v>
                </c:pt>
                <c:pt idx="3">
                  <c:v>6</c:v>
                </c:pt>
                <c:pt idx="4">
                  <c:v>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F1BA-5643-A71C-4557D296A0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3138048"/>
        <c:axId val="213176704"/>
      </c:barChart>
      <c:catAx>
        <c:axId val="2131380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176704"/>
        <c:crosses val="autoZero"/>
        <c:auto val="1"/>
        <c:lblAlgn val="ctr"/>
        <c:lblOffset val="100"/>
        <c:noMultiLvlLbl val="0"/>
      </c:catAx>
      <c:valAx>
        <c:axId val="2131767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138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Defects</a:t>
            </a:r>
            <a:r>
              <a:rPr lang="en-US" altLang="ko-KR" baseline="0" dirty="0"/>
              <a:t> and Efforts</a:t>
            </a:r>
            <a:endParaRPr lang="ko-KR" altLang="en-US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Sheet2!$N$17</c:f>
              <c:strCache>
                <c:ptCount val="1"/>
                <c:pt idx="0">
                  <c:v>defect</c:v>
                </c:pt>
              </c:strCache>
            </c:strRef>
          </c:tx>
          <c:spPr>
            <a:solidFill>
              <a:srgbClr val="A5002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Sheet2!$M$18:$M$22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Sheet2!$N$18:$N$22</c:f>
              <c:numCache>
                <c:formatCode>General</c:formatCode>
                <c:ptCount val="5"/>
                <c:pt idx="0">
                  <c:v>132</c:v>
                </c:pt>
                <c:pt idx="1">
                  <c:v>221</c:v>
                </c:pt>
                <c:pt idx="2">
                  <c:v>36</c:v>
                </c:pt>
                <c:pt idx="3">
                  <c:v>23</c:v>
                </c:pt>
                <c:pt idx="4">
                  <c:v>46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0C6-0C4C-9E42-9AEA72E9EE70}"/>
            </c:ext>
          </c:extLst>
        </c:ser>
        <c:ser>
          <c:idx val="1"/>
          <c:order val="1"/>
          <c:tx>
            <c:strRef>
              <c:f>Sheet2!$O$17</c:f>
              <c:strCache>
                <c:ptCount val="1"/>
                <c:pt idx="0">
                  <c:v>effort(hours)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Sheet2!$M$18:$M$22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Sheet2!$O$18:$O$22</c:f>
              <c:numCache>
                <c:formatCode>General</c:formatCode>
                <c:ptCount val="5"/>
                <c:pt idx="0">
                  <c:v>10</c:v>
                </c:pt>
                <c:pt idx="1">
                  <c:v>10</c:v>
                </c:pt>
                <c:pt idx="2">
                  <c:v>60</c:v>
                </c:pt>
                <c:pt idx="3">
                  <c:v>15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10C6-0C4C-9E42-9AEA72E9EE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12820352"/>
        <c:axId val="212821888"/>
      </c:barChart>
      <c:catAx>
        <c:axId val="2128203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2821888"/>
        <c:crosses val="autoZero"/>
        <c:auto val="1"/>
        <c:lblAlgn val="ctr"/>
        <c:lblOffset val="100"/>
        <c:noMultiLvlLbl val="0"/>
      </c:catAx>
      <c:valAx>
        <c:axId val="2128218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2820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Defect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'카테고리별 구분'!$C$1</c:f>
              <c:strCache>
                <c:ptCount val="1"/>
                <c:pt idx="0">
                  <c:v>critical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'카테고리별 구분'!$B$2:$B$11</c:f>
              <c:strCache>
                <c:ptCount val="10"/>
                <c:pt idx="0">
                  <c:v>logic error</c:v>
                </c:pt>
                <c:pt idx="1">
                  <c:v>null check</c:v>
                </c:pt>
                <c:pt idx="2">
                  <c:v>useless annotations</c:v>
                </c:pt>
                <c:pt idx="3">
                  <c:v>unused</c:v>
                </c:pt>
                <c:pt idx="4">
                  <c:v>bad practice</c:v>
                </c:pt>
                <c:pt idx="5">
                  <c:v>requirement</c:v>
                </c:pt>
                <c:pt idx="6">
                  <c:v>security</c:v>
                </c:pt>
                <c:pt idx="7">
                  <c:v>performance</c:v>
                </c:pt>
                <c:pt idx="8">
                  <c:v>brain-overload</c:v>
                </c:pt>
                <c:pt idx="9">
                  <c:v>common weakness</c:v>
                </c:pt>
              </c:strCache>
            </c:strRef>
          </c:cat>
          <c:val>
            <c:numRef>
              <c:f>'카테고리별 구분'!$C$2:$C$11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7E2-BF49-A810-990A86F8BD46}"/>
            </c:ext>
          </c:extLst>
        </c:ser>
        <c:ser>
          <c:idx val="1"/>
          <c:order val="1"/>
          <c:tx>
            <c:strRef>
              <c:f>'카테고리별 구분'!$D$1</c:f>
              <c:strCache>
                <c:ptCount val="1"/>
                <c:pt idx="0">
                  <c:v>major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'카테고리별 구분'!$B$2:$B$11</c:f>
              <c:strCache>
                <c:ptCount val="10"/>
                <c:pt idx="0">
                  <c:v>logic error</c:v>
                </c:pt>
                <c:pt idx="1">
                  <c:v>null check</c:v>
                </c:pt>
                <c:pt idx="2">
                  <c:v>useless annotations</c:v>
                </c:pt>
                <c:pt idx="3">
                  <c:v>unused</c:v>
                </c:pt>
                <c:pt idx="4">
                  <c:v>bad practice</c:v>
                </c:pt>
                <c:pt idx="5">
                  <c:v>requirement</c:v>
                </c:pt>
                <c:pt idx="6">
                  <c:v>security</c:v>
                </c:pt>
                <c:pt idx="7">
                  <c:v>performance</c:v>
                </c:pt>
                <c:pt idx="8">
                  <c:v>brain-overload</c:v>
                </c:pt>
                <c:pt idx="9">
                  <c:v>common weakness</c:v>
                </c:pt>
              </c:strCache>
            </c:strRef>
          </c:cat>
          <c:val>
            <c:numRef>
              <c:f>'카테고리별 구분'!$D$2:$D$11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7E2-BF49-A810-990A86F8BD46}"/>
            </c:ext>
          </c:extLst>
        </c:ser>
        <c:ser>
          <c:idx val="2"/>
          <c:order val="2"/>
          <c:tx>
            <c:strRef>
              <c:f>'카테고리별 구분'!$E$1</c:f>
              <c:strCache>
                <c:ptCount val="1"/>
                <c:pt idx="0">
                  <c:v>minor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'카테고리별 구분'!$B$2:$B$11</c:f>
              <c:strCache>
                <c:ptCount val="10"/>
                <c:pt idx="0">
                  <c:v>logic error</c:v>
                </c:pt>
                <c:pt idx="1">
                  <c:v>null check</c:v>
                </c:pt>
                <c:pt idx="2">
                  <c:v>useless annotations</c:v>
                </c:pt>
                <c:pt idx="3">
                  <c:v>unused</c:v>
                </c:pt>
                <c:pt idx="4">
                  <c:v>bad practice</c:v>
                </c:pt>
                <c:pt idx="5">
                  <c:v>requirement</c:v>
                </c:pt>
                <c:pt idx="6">
                  <c:v>security</c:v>
                </c:pt>
                <c:pt idx="7">
                  <c:v>performance</c:v>
                </c:pt>
                <c:pt idx="8">
                  <c:v>brain-overload</c:v>
                </c:pt>
                <c:pt idx="9">
                  <c:v>common weakness</c:v>
                </c:pt>
              </c:strCache>
            </c:strRef>
          </c:cat>
          <c:val>
            <c:numRef>
              <c:f>'카테고리별 구분'!$E$2:$E$11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2</c:v>
                </c:pt>
                <c:pt idx="5">
                  <c:v>0</c:v>
                </c:pt>
                <c:pt idx="6">
                  <c:v>0</c:v>
                </c:pt>
                <c:pt idx="7">
                  <c:v>1</c:v>
                </c:pt>
                <c:pt idx="8">
                  <c:v>6</c:v>
                </c:pt>
                <c:pt idx="9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A7E2-BF49-A810-990A86F8BD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905984"/>
        <c:axId val="212907520"/>
      </c:barChart>
      <c:catAx>
        <c:axId val="2129059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2907520"/>
        <c:crosses val="autoZero"/>
        <c:auto val="1"/>
        <c:lblAlgn val="ctr"/>
        <c:lblOffset val="100"/>
        <c:noMultiLvlLbl val="0"/>
      </c:catAx>
      <c:valAx>
        <c:axId val="2129075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2905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325F5-C9E2-904D-9196-95C4D5092AAB}" type="datetimeFigureOut">
              <a:rPr kumimoji="1" lang="ko-KR" altLang="en-US" smtClean="0"/>
              <a:t>2018-08-02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2FE0F-B235-F44B-9384-2E1E3B262E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0709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80153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0215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2276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4774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2092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8566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1911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3141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3181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96645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lnSpc>
                <a:spcPts val="2200"/>
              </a:lnSpc>
              <a:buFont typeface="Wingdings" pitchFamily="2" charset="2"/>
              <a:buChar char="ü"/>
            </a:pP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purpose of the mutation test is to check the fidelity of the test case.</a:t>
            </a:r>
          </a:p>
          <a:p>
            <a:pPr marL="742950" lvl="1" indent="-285750">
              <a:lnSpc>
                <a:spcPts val="2200"/>
              </a:lnSpc>
              <a:buFont typeface="Wingdings" panose="05000000000000000000" pitchFamily="2" charset="2"/>
              <a:buChar char="à"/>
            </a:pP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case verification of programs that contain a lot of logic to change the value </a:t>
            </a:r>
          </a:p>
          <a:p>
            <a:pPr marL="742950" lvl="1" indent="-285750">
              <a:lnSpc>
                <a:spcPts val="2200"/>
              </a:lnSpc>
              <a:buFont typeface="Wingdings" panose="05000000000000000000" pitchFamily="2" charset="2"/>
              <a:buChar char="à"/>
            </a:pP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case verification of safety-oriented programs (automotive, aviation-related programs, etc.).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예상 </a:t>
            </a:r>
            <a:r>
              <a:rPr lang="ko-KR" altLang="en-US" dirty="0"/>
              <a:t>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2910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R" sz="1200" b="1" dirty="0" smtClean="0">
                <a:solidFill>
                  <a:srgbClr val="0070C0"/>
                </a:solidFill>
              </a:rPr>
              <a:t>New feature integration test case </a:t>
            </a:r>
            <a:r>
              <a:rPr kumimoji="1" lang="ko-KR" altLang="en-US" sz="1200" b="1" smtClean="0">
                <a:solidFill>
                  <a:srgbClr val="0070C0"/>
                </a:solidFill>
              </a:rPr>
              <a:t>및 </a:t>
            </a:r>
            <a:r>
              <a:rPr kumimoji="1" lang="en-US" altLang="ko-KR" sz="1200" b="1" dirty="0" smtClean="0">
                <a:solidFill>
                  <a:srgbClr val="0070C0"/>
                </a:solidFill>
              </a:rPr>
              <a:t>defect </a:t>
            </a:r>
            <a:r>
              <a:rPr kumimoji="1" lang="ko-KR" altLang="en-US" sz="1200" b="1" smtClean="0">
                <a:solidFill>
                  <a:srgbClr val="0070C0"/>
                </a:solidFill>
              </a:rPr>
              <a:t>기준으로 수정</a:t>
            </a:r>
            <a:endParaRPr kumimoji="1" lang="en-US" altLang="ko-KR" sz="1200" b="1" dirty="0" smtClean="0"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endParaRPr kumimoji="1" lang="en-US" altLang="ko-KR" dirty="0" smtClean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endParaRPr kumimoji="1" lang="en-US" altLang="ko-KR" dirty="0" smtClean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 smtClean="0">
                <a:solidFill>
                  <a:srgbClr val="FF0000"/>
                </a:solidFill>
              </a:rPr>
              <a:t>New feature </a:t>
            </a:r>
            <a:r>
              <a:rPr kumimoji="1" lang="ko-KR" altLang="en-US" smtClean="0">
                <a:solidFill>
                  <a:srgbClr val="FF0000"/>
                </a:solidFill>
              </a:rPr>
              <a:t>내용 위주로 재구성</a:t>
            </a:r>
            <a:endParaRPr kumimoji="1" lang="en-US" altLang="ko-KR" dirty="0" smtClean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 smtClean="0">
                <a:solidFill>
                  <a:srgbClr val="FF0000"/>
                </a:solidFill>
              </a:rPr>
              <a:t>기존 내용은 </a:t>
            </a:r>
            <a:r>
              <a:rPr kumimoji="1" lang="en-US" altLang="ko-KR" dirty="0" smtClean="0">
                <a:solidFill>
                  <a:srgbClr val="FF0000"/>
                </a:solidFill>
              </a:rPr>
              <a:t>effort. </a:t>
            </a:r>
            <a:r>
              <a:rPr kumimoji="1" lang="ko-KR" altLang="en-US" smtClean="0">
                <a:solidFill>
                  <a:srgbClr val="FF0000"/>
                </a:solidFill>
              </a:rPr>
              <a:t>관련된 데이터 위주로 재사용</a:t>
            </a:r>
            <a:endParaRPr kumimoji="1" lang="en-US" altLang="ko-KR" dirty="0" smtClean="0">
              <a:solidFill>
                <a:srgbClr val="FF0000"/>
              </a:solidFill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2570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/>
            <a:r>
              <a:rPr lang="en-US" altLang="ko-KR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: 29, Action/Item : 434, Game </a:t>
            </a:r>
            <a:r>
              <a:rPr lang="en-US" altLang="ko-KR" sz="12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</a:t>
            </a:r>
            <a:r>
              <a:rPr lang="en-US" altLang="ko-KR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: 29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002060"/>
                </a:solidFill>
              </a:rPr>
              <a:t>시나리오 </a:t>
            </a:r>
            <a:r>
              <a:rPr lang="en-US" altLang="ko-KR" dirty="0" smtClean="0">
                <a:solidFill>
                  <a:srgbClr val="002060"/>
                </a:solidFill>
              </a:rPr>
              <a:t>: </a:t>
            </a:r>
            <a:r>
              <a:rPr lang="en-US" altLang="ko-KR" dirty="0" err="1" smtClean="0">
                <a:solidFill>
                  <a:srgbClr val="002060"/>
                </a:solidFill>
              </a:rPr>
              <a:t>palyer</a:t>
            </a:r>
            <a:r>
              <a:rPr lang="ko-KR" altLang="en-US" smtClean="0">
                <a:solidFill>
                  <a:srgbClr val="002060"/>
                </a:solidFill>
              </a:rPr>
              <a:t>와 </a:t>
            </a:r>
            <a:r>
              <a:rPr lang="en-US" altLang="ko-KR" dirty="0" smtClean="0">
                <a:solidFill>
                  <a:srgbClr val="002060"/>
                </a:solidFill>
              </a:rPr>
              <a:t>designer</a:t>
            </a:r>
            <a:r>
              <a:rPr lang="ko-KR" altLang="en-US" smtClean="0">
                <a:solidFill>
                  <a:srgbClr val="002060"/>
                </a:solidFill>
              </a:rPr>
              <a:t>의 시나리오 흐름도를 기반으로</a:t>
            </a:r>
            <a:endParaRPr lang="en-US" altLang="ko-KR" dirty="0" smtClean="0">
              <a:solidFill>
                <a:srgbClr val="002060"/>
              </a:solidFill>
            </a:endParaRPr>
          </a:p>
          <a:p>
            <a:r>
              <a:rPr lang="ko-KR" altLang="en-US" dirty="0" smtClean="0">
                <a:solidFill>
                  <a:srgbClr val="002060"/>
                </a:solidFill>
              </a:rPr>
              <a:t>시나리오의 시작에서 종료까지 </a:t>
            </a:r>
            <a:r>
              <a:rPr lang="en-US" altLang="ko-KR" dirty="0" smtClean="0">
                <a:solidFill>
                  <a:srgbClr val="002060"/>
                </a:solidFill>
              </a:rPr>
              <a:t>path</a:t>
            </a:r>
            <a:r>
              <a:rPr lang="ko-KR" altLang="en-US" smtClean="0">
                <a:solidFill>
                  <a:srgbClr val="002060"/>
                </a:solidFill>
              </a:rPr>
              <a:t>를 타도록 </a:t>
            </a:r>
            <a:r>
              <a:rPr lang="en-US" altLang="ko-KR" dirty="0" smtClean="0">
                <a:solidFill>
                  <a:srgbClr val="002060"/>
                </a:solidFill>
              </a:rPr>
              <a:t>TC</a:t>
            </a:r>
            <a:r>
              <a:rPr lang="ko-KR" altLang="en-US" smtClean="0">
                <a:solidFill>
                  <a:srgbClr val="002060"/>
                </a:solidFill>
              </a:rPr>
              <a:t>를 생성</a:t>
            </a:r>
            <a:endParaRPr lang="en-US" altLang="ko-K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2060"/>
                </a:solidFill>
              </a:rPr>
              <a:t>Action/Item : </a:t>
            </a:r>
            <a:r>
              <a:rPr lang="ko-KR" altLang="en-US" smtClean="0">
                <a:solidFill>
                  <a:srgbClr val="002060"/>
                </a:solidFill>
              </a:rPr>
              <a:t>게임 진행시 필요한 세부 동작에 대한 </a:t>
            </a:r>
            <a:r>
              <a:rPr lang="en-US" altLang="ko-KR" dirty="0" smtClean="0">
                <a:solidFill>
                  <a:srgbClr val="002060"/>
                </a:solidFill>
              </a:rPr>
              <a:t>test case.</a:t>
            </a:r>
            <a:br>
              <a:rPr lang="en-US" altLang="ko-KR" dirty="0" smtClean="0">
                <a:solidFill>
                  <a:srgbClr val="002060"/>
                </a:solidFill>
              </a:rPr>
            </a:br>
            <a:r>
              <a:rPr lang="ko-KR" altLang="en-US" smtClean="0">
                <a:solidFill>
                  <a:srgbClr val="002060"/>
                </a:solidFill>
              </a:rPr>
              <a:t>모든 아이템</a:t>
            </a:r>
            <a:r>
              <a:rPr lang="en-US" altLang="ko-KR" dirty="0" smtClean="0">
                <a:solidFill>
                  <a:srgbClr val="002060"/>
                </a:solidFill>
              </a:rPr>
              <a:t>(29</a:t>
            </a:r>
            <a:r>
              <a:rPr lang="ko-KR" altLang="en-US" smtClean="0">
                <a:solidFill>
                  <a:srgbClr val="002060"/>
                </a:solidFill>
              </a:rPr>
              <a:t>개</a:t>
            </a:r>
            <a:r>
              <a:rPr lang="en-US" altLang="ko-KR" dirty="0" smtClean="0">
                <a:solidFill>
                  <a:srgbClr val="002060"/>
                </a:solidFill>
              </a:rPr>
              <a:t>)</a:t>
            </a:r>
            <a:r>
              <a:rPr lang="ko-KR" altLang="en-US" smtClean="0">
                <a:solidFill>
                  <a:srgbClr val="002060"/>
                </a:solidFill>
              </a:rPr>
              <a:t>의 </a:t>
            </a:r>
            <a:r>
              <a:rPr lang="en-US" altLang="ko-KR" dirty="0" smtClean="0">
                <a:solidFill>
                  <a:srgbClr val="002060"/>
                </a:solidFill>
              </a:rPr>
              <a:t>action(14)</a:t>
            </a:r>
            <a:r>
              <a:rPr lang="ko-KR" altLang="en-US" smtClean="0">
                <a:solidFill>
                  <a:srgbClr val="002060"/>
                </a:solidFill>
              </a:rPr>
              <a:t>을 실행하고</a:t>
            </a:r>
            <a:r>
              <a:rPr lang="en-US" altLang="ko-KR" dirty="0" smtClean="0">
                <a:solidFill>
                  <a:srgbClr val="002060"/>
                </a:solidFill>
              </a:rPr>
              <a:t>, </a:t>
            </a:r>
            <a:r>
              <a:rPr lang="ko-KR" altLang="en-US" smtClean="0">
                <a:solidFill>
                  <a:srgbClr val="002060"/>
                </a:solidFill>
              </a:rPr>
              <a:t>추가로 </a:t>
            </a:r>
            <a:r>
              <a:rPr lang="en-US" altLang="ko-KR" dirty="0" smtClean="0">
                <a:solidFill>
                  <a:srgbClr val="002060"/>
                </a:solidFill>
              </a:rPr>
              <a:t>item</a:t>
            </a:r>
            <a:r>
              <a:rPr lang="ko-KR" altLang="en-US" smtClean="0">
                <a:solidFill>
                  <a:srgbClr val="002060"/>
                </a:solidFill>
              </a:rPr>
              <a:t> 없는 </a:t>
            </a:r>
            <a:r>
              <a:rPr lang="en-US" altLang="ko-KR" dirty="0" smtClean="0">
                <a:solidFill>
                  <a:srgbClr val="002060"/>
                </a:solidFill>
              </a:rPr>
              <a:t>action</a:t>
            </a:r>
            <a:r>
              <a:rPr lang="ko-KR" altLang="en-US" smtClean="0">
                <a:solidFill>
                  <a:srgbClr val="002060"/>
                </a:solidFill>
              </a:rPr>
              <a:t>에 대해서도 </a:t>
            </a:r>
            <a:r>
              <a:rPr lang="en-US" altLang="ko-KR" dirty="0" smtClean="0">
                <a:solidFill>
                  <a:srgbClr val="002060"/>
                </a:solidFill>
              </a:rPr>
              <a:t/>
            </a:r>
            <a:br>
              <a:rPr lang="en-US" altLang="ko-KR" dirty="0" smtClean="0">
                <a:solidFill>
                  <a:srgbClr val="002060"/>
                </a:solidFill>
              </a:rPr>
            </a:br>
            <a:r>
              <a:rPr lang="en-US" altLang="ko-KR" dirty="0" smtClean="0">
                <a:solidFill>
                  <a:srgbClr val="002060"/>
                </a:solidFill>
              </a:rPr>
              <a:t>test</a:t>
            </a:r>
            <a:r>
              <a:rPr lang="ko-KR" altLang="en-US" smtClean="0">
                <a:solidFill>
                  <a:srgbClr val="002060"/>
                </a:solidFill>
              </a:rPr>
              <a:t>하기 위한 </a:t>
            </a:r>
            <a:r>
              <a:rPr lang="en-US" altLang="ko-KR" dirty="0" err="1" smtClean="0">
                <a:solidFill>
                  <a:srgbClr val="002060"/>
                </a:solidFill>
              </a:rPr>
              <a:t>tc</a:t>
            </a:r>
            <a:r>
              <a:rPr lang="en-US" altLang="ko-KR" dirty="0" smtClean="0">
                <a:solidFill>
                  <a:srgbClr val="002060"/>
                </a:solidFill>
              </a:rPr>
              <a:t> </a:t>
            </a:r>
            <a:r>
              <a:rPr lang="ko-KR" altLang="en-US" smtClean="0">
                <a:solidFill>
                  <a:srgbClr val="002060"/>
                </a:solidFill>
              </a:rPr>
              <a:t>생성</a:t>
            </a:r>
            <a:endParaRPr lang="en-US" altLang="ko-K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2060"/>
                </a:solidFill>
              </a:rPr>
              <a:t>Game </a:t>
            </a:r>
            <a:r>
              <a:rPr lang="en-US" altLang="ko-KR" dirty="0" err="1" smtClean="0">
                <a:solidFill>
                  <a:srgbClr val="002060"/>
                </a:solidFill>
              </a:rPr>
              <a:t>Config</a:t>
            </a:r>
            <a:r>
              <a:rPr lang="en-US" altLang="ko-KR" dirty="0" smtClean="0">
                <a:solidFill>
                  <a:srgbClr val="002060"/>
                </a:solidFill>
              </a:rPr>
              <a:t>. : designer</a:t>
            </a:r>
            <a:r>
              <a:rPr lang="ko-KR" altLang="en-US" smtClean="0">
                <a:solidFill>
                  <a:srgbClr val="002060"/>
                </a:solidFill>
              </a:rPr>
              <a:t>의 시나리오과 관련 있음</a:t>
            </a:r>
            <a:r>
              <a:rPr lang="en-US" altLang="ko-KR" dirty="0" smtClean="0">
                <a:solidFill>
                  <a:srgbClr val="002060"/>
                </a:solidFill>
              </a:rPr>
              <a:t>. </a:t>
            </a:r>
            <a:r>
              <a:rPr lang="ko-KR" altLang="en-US" smtClean="0">
                <a:solidFill>
                  <a:srgbClr val="002060"/>
                </a:solidFill>
              </a:rPr>
              <a:t>디자이너가 만든 게임의 </a:t>
            </a:r>
            <a:r>
              <a:rPr lang="en-US" altLang="ko-KR" dirty="0" smtClean="0">
                <a:solidFill>
                  <a:srgbClr val="002060"/>
                </a:solidFill>
              </a:rPr>
              <a:t>valid </a:t>
            </a:r>
            <a:r>
              <a:rPr lang="ko-KR" altLang="en-US" smtClean="0">
                <a:solidFill>
                  <a:srgbClr val="002060"/>
                </a:solidFill>
              </a:rPr>
              <a:t>를 </a:t>
            </a:r>
            <a:r>
              <a:rPr lang="en-US" altLang="ko-KR" dirty="0" smtClean="0">
                <a:solidFill>
                  <a:srgbClr val="002060"/>
                </a:solidFill>
              </a:rPr>
              <a:t>check </a:t>
            </a:r>
            <a:r>
              <a:rPr lang="ko-KR" altLang="en-US" smtClean="0">
                <a:solidFill>
                  <a:srgbClr val="002060"/>
                </a:solidFill>
              </a:rPr>
              <a:t>하는것에 대한</a:t>
            </a:r>
            <a:r>
              <a:rPr lang="en-US" altLang="ko-KR" dirty="0" smtClean="0">
                <a:solidFill>
                  <a:srgbClr val="002060"/>
                </a:solidFill>
              </a:rPr>
              <a:t/>
            </a:r>
            <a:br>
              <a:rPr lang="en-US" altLang="ko-KR" dirty="0" smtClean="0">
                <a:solidFill>
                  <a:srgbClr val="002060"/>
                </a:solidFill>
              </a:rPr>
            </a:br>
            <a:r>
              <a:rPr lang="ko-KR" altLang="en-US" smtClean="0">
                <a:solidFill>
                  <a:srgbClr val="002060"/>
                </a:solidFill>
              </a:rPr>
              <a:t>세부 </a:t>
            </a:r>
            <a:r>
              <a:rPr lang="en-US" altLang="ko-KR" dirty="0" err="1" smtClean="0">
                <a:solidFill>
                  <a:srgbClr val="002060"/>
                </a:solidFill>
              </a:rPr>
              <a:t>TestCase</a:t>
            </a:r>
            <a:r>
              <a:rPr lang="ko-KR" altLang="en-US" smtClean="0">
                <a:solidFill>
                  <a:srgbClr val="002060"/>
                </a:solidFill>
              </a:rPr>
              <a:t>를 분리한것</a:t>
            </a:r>
            <a:r>
              <a:rPr lang="en-US" altLang="ko-KR" dirty="0" smtClean="0">
                <a:solidFill>
                  <a:srgbClr val="002060"/>
                </a:solidFill>
              </a:rPr>
              <a:t>. </a:t>
            </a:r>
            <a:endParaRPr lang="ko-KR" altLang="en-US" smtClean="0">
              <a:solidFill>
                <a:srgbClr val="002060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3120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5275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16135-A4DB-5940-9618-602446510983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052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4770-A14D-6941-A904-58BC2931730E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171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F2F99-AA6B-6247-914B-5F6E585CCF74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2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939-4D94-9049-B99C-915C87CD8943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66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BA6C5-3672-5C41-A2A3-675E6E21B724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942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1A0F-950E-D045-B518-F0C90A574A66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474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1B833-30BB-BD4A-AAEB-AEB4820343F5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180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FACA-138F-0B49-86E8-6EFD6A6FD36E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44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20DD-29E9-F643-8A57-5893DCB35680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2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A6339-3440-B046-B02E-1540F78394BD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10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044E2-E6DA-C246-B020-23F7EAFA2E4E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93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FF9CF-F15B-A142-A635-C5F74D42CE0E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37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13" Type="http://schemas.openxmlformats.org/officeDocument/2006/relationships/image" Target="../media/image21.tiff"/><Relationship Id="rId3" Type="http://schemas.openxmlformats.org/officeDocument/2006/relationships/hyperlink" Target="https://github.com/sunghochin/TartanAdventure" TargetMode="External"/><Relationship Id="rId7" Type="http://schemas.openxmlformats.org/officeDocument/2006/relationships/image" Target="../media/image9.png"/><Relationship Id="rId12" Type="http://schemas.openxmlformats.org/officeDocument/2006/relationships/image" Target="../media/image20.tiff"/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det-bts.atlassian.net/secure/RapidBoard.jspa?projectKey=SDET&amp;rapidView=1" TargetMode="External"/><Relationship Id="rId11" Type="http://schemas.openxmlformats.org/officeDocument/2006/relationships/image" Target="../media/image19.tiff"/><Relationship Id="rId5" Type="http://schemas.openxmlformats.org/officeDocument/2006/relationships/hyperlink" Target="https://sdet-bts.atlassian.net/wiki/spaces/SDET/overview" TargetMode="External"/><Relationship Id="rId10" Type="http://schemas.openxmlformats.org/officeDocument/2006/relationships/image" Target="../media/image18.tiff"/><Relationship Id="rId4" Type="http://schemas.openxmlformats.org/officeDocument/2006/relationships/hyperlink" Target="NULL" TargetMode="External"/><Relationship Id="rId9" Type="http://schemas.openxmlformats.org/officeDocument/2006/relationships/image" Target="../media/image17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9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08326906-BADA-D546-B5EB-0B3FD0E33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812" y="1482227"/>
            <a:ext cx="3744416" cy="2090789"/>
          </a:xfrm>
          <a:prstGeom prst="rect">
            <a:avLst/>
          </a:prstGeom>
        </p:spPr>
      </p:pic>
      <p:sp>
        <p:nvSpPr>
          <p:cNvPr id="7" name="AutoShape 2" descr="https://sdet-bts.atlassian.net/wiki/download/thumbnails/196610/IMG-7052.JPG?version=1&amp;modificationDate=1531539508835&amp;cacheVersion=1&amp;api=v2&amp;width=100">
            <a:extLst>
              <a:ext uri="{FF2B5EF4-FFF2-40B4-BE49-F238E27FC236}">
                <a16:creationId xmlns:a16="http://schemas.microsoft.com/office/drawing/2014/main" xmlns="" id="{3E3EB99E-BC9F-8649-BC00-DD719F02A2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6338888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3" descr="https://sdet-bts.atlassian.net/wiki/download/thumbnails/196610/IMG-7056.JPG?version=1&amp;modificationDate=1531539497859&amp;cacheVersion=1&amp;api=v2&amp;width=100">
            <a:extLst>
              <a:ext uri="{FF2B5EF4-FFF2-40B4-BE49-F238E27FC236}">
                <a16:creationId xmlns:a16="http://schemas.microsoft.com/office/drawing/2014/main" xmlns="" id="{3DDF5B4F-EB0C-8645-B31C-EB08F27A63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3625850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046B8AF-E701-F948-80F0-187808BB4ED5}"/>
              </a:ext>
            </a:extLst>
          </p:cNvPr>
          <p:cNvSpPr txBox="1"/>
          <p:nvPr/>
        </p:nvSpPr>
        <p:spPr>
          <a:xfrm>
            <a:off x="1547664" y="3872661"/>
            <a:ext cx="64087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600" b="1" i="1" dirty="0"/>
              <a:t>- Final Presentation - </a:t>
            </a:r>
            <a:endParaRPr kumimoji="1" lang="ko-KR" altLang="en-US" sz="2600" b="1" i="1" dirty="0"/>
          </a:p>
        </p:txBody>
      </p:sp>
    </p:spTree>
    <p:extLst>
      <p:ext uri="{BB962C8B-B14F-4D97-AF65-F5344CB8AC3E}">
        <p14:creationId xmlns:p14="http://schemas.microsoft.com/office/powerpoint/2010/main" val="408208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10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Project Results - Defect Categorization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422B3A7-E8B0-CB4F-BD91-32C16939BC2D}"/>
              </a:ext>
            </a:extLst>
          </p:cNvPr>
          <p:cNvSpPr txBox="1"/>
          <p:nvPr/>
        </p:nvSpPr>
        <p:spPr>
          <a:xfrm>
            <a:off x="6444471" y="2987166"/>
            <a:ext cx="3485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단계별</a:t>
            </a:r>
            <a:r>
              <a:rPr kumimoji="1" lang="en-US" altLang="ko-KR" dirty="0">
                <a:solidFill>
                  <a:srgbClr val="FF0000"/>
                </a:solidFill>
              </a:rPr>
              <a:t>-severity </a:t>
            </a:r>
            <a:r>
              <a:rPr kumimoji="1" lang="ko-KR" altLang="en-US" dirty="0">
                <a:solidFill>
                  <a:srgbClr val="FF0000"/>
                </a:solidFill>
              </a:rPr>
              <a:t>데이터 합치기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단계별 </a:t>
            </a:r>
            <a:r>
              <a:rPr kumimoji="1" lang="en-US" altLang="ko-KR" dirty="0">
                <a:solidFill>
                  <a:srgbClr val="FF0000"/>
                </a:solidFill>
              </a:rPr>
              <a:t>effort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569E8B6-0814-8A48-9A51-13FA1D710554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이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5229200"/>
            <a:ext cx="518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Method / Tool with Severity</a:t>
            </a:r>
          </a:p>
          <a:p>
            <a:endParaRPr lang="ko-KR" altLang="en-US" dirty="0"/>
          </a:p>
        </p:txBody>
      </p:sp>
      <p:graphicFrame>
        <p:nvGraphicFramePr>
          <p:cNvPr id="12" name="차트 11"/>
          <p:cNvGraphicFramePr>
            <a:graphicFrameLocks/>
          </p:cNvGraphicFramePr>
          <p:nvPr>
            <p:extLst/>
          </p:nvPr>
        </p:nvGraphicFramePr>
        <p:xfrm>
          <a:off x="971600" y="1124744"/>
          <a:ext cx="6466028" cy="3384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직사각형 17"/>
          <p:cNvSpPr/>
          <p:nvPr/>
        </p:nvSpPr>
        <p:spPr>
          <a:xfrm rot="20130486">
            <a:off x="5861307" y="1522663"/>
            <a:ext cx="2142544" cy="432048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Not Actual Data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4756654" y="5661248"/>
            <a:ext cx="3240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rgbClr val="0070C0"/>
                </a:solidFill>
              </a:rPr>
              <a:t>Lesson learn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추가</a:t>
            </a:r>
            <a:endParaRPr kumimoji="1" lang="en-US" altLang="ko-KR" sz="1600" b="1" dirty="0">
              <a:solidFill>
                <a:srgbClr val="0070C0"/>
              </a:solidFill>
            </a:endParaRPr>
          </a:p>
          <a:p>
            <a:r>
              <a:rPr kumimoji="1" lang="en-US" altLang="ko-KR" sz="1600" b="1" dirty="0">
                <a:solidFill>
                  <a:srgbClr val="0070C0"/>
                </a:solidFill>
              </a:rPr>
              <a:t>Defect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찾는 효율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18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Understanding system of Tartan Adventure.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Checking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correspondence between Spec. and Code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Detecting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Code defect</a:t>
            </a: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(6/21 ~ 26) 50h (2h * 5days * 5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36.5h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number of Defects : 21 </a:t>
            </a: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Vague requirements made code review hard.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Code review is one of good way to understanding System.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Code Review 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7068399" y="2769721"/>
            <a:ext cx="406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표 교체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graphicFrame>
        <p:nvGraphicFramePr>
          <p:cNvPr id="17" name="차트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9191079"/>
              </p:ext>
            </p:extLst>
          </p:nvPr>
        </p:nvGraphicFramePr>
        <p:xfrm>
          <a:off x="3798168" y="256490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920D680-1796-3448-A91D-A96402D8429D}"/>
              </a:ext>
            </a:extLst>
          </p:cNvPr>
          <p:cNvSpPr txBox="1"/>
          <p:nvPr/>
        </p:nvSpPr>
        <p:spPr>
          <a:xfrm>
            <a:off x="6948264" y="239002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>
                <a:solidFill>
                  <a:srgbClr val="FF0000"/>
                </a:solidFill>
              </a:rPr>
              <a:t>유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19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764704"/>
            <a:ext cx="84969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 detect defects with less effort than dynamic testing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 integrate static analysis tools to the CI environment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(6/21 ~ 26) 50h (2h * 5days * 5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36.5h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Number of Defects </a:t>
            </a: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   - 88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(major : 6, minor: 82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Lessons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Static analysis result is used as a basic data of refactoring.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It helped to manage coding convention and complexity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7" y="192836"/>
            <a:ext cx="770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Static analysis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920D680-1796-3448-A91D-A96402D8429D}"/>
              </a:ext>
            </a:extLst>
          </p:cNvPr>
          <p:cNvSpPr txBox="1"/>
          <p:nvPr/>
        </p:nvSpPr>
        <p:spPr>
          <a:xfrm>
            <a:off x="6948264" y="239002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양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3185845" y="2801754"/>
            <a:ext cx="1980220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리소스 업데이트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326732" y="3429000"/>
            <a:ext cx="3863621" cy="1872208"/>
            <a:chOff x="4968043" y="3798833"/>
            <a:chExt cx="3863621" cy="1872208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8043" y="3798833"/>
              <a:ext cx="3863621" cy="1872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C6A3F71E-6209-2E46-B362-99AAD0BA4207}"/>
                </a:ext>
              </a:extLst>
            </p:cNvPr>
            <p:cNvSpPr txBox="1"/>
            <p:nvPr/>
          </p:nvSpPr>
          <p:spPr>
            <a:xfrm>
              <a:off x="6206366" y="4433545"/>
              <a:ext cx="1980220" cy="5847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 smtClean="0">
                  <a:solidFill>
                    <a:srgbClr val="0070C0"/>
                  </a:solidFill>
                </a:rPr>
                <a:t>Defect category</a:t>
              </a:r>
            </a:p>
            <a:p>
              <a:r>
                <a:rPr kumimoji="1" lang="ko-KR" altLang="en-US" sz="1600" b="1" dirty="0" smtClean="0">
                  <a:solidFill>
                    <a:srgbClr val="0070C0"/>
                  </a:solidFill>
                </a:rPr>
                <a:t>업데이트 </a:t>
              </a:r>
              <a:endParaRPr kumimoji="1" lang="en-US" altLang="ko-KR" sz="1600" b="1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214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764704"/>
            <a:ext cx="8496944" cy="5976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Testability 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Code smells in SonarQube (by 1day debt)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(7/9 ~ 13) 50h (2h * 5days * all members)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31h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status : number of refactoring items (69) (ref. appendix.1)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SonarQube trend: (ref. appendix.2)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is indispensable for Testability 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Monitoring method for Field Status is needed to know changed status. 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- For this, We discussed for changing private fields to public fields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- Finally, we added getter &amp; setter methods.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Method should return about that’s result of procedure.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7" y="187319"/>
            <a:ext cx="7488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Refactoring &amp; Re-Work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31BD5CA3-8DBA-D944-9D7F-945E14956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4221088"/>
            <a:ext cx="5164203" cy="7920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0443A83-A78C-7D48-8E84-A4EF5E7C1D56}"/>
              </a:ext>
            </a:extLst>
          </p:cNvPr>
          <p:cNvSpPr txBox="1"/>
          <p:nvPr/>
        </p:nvSpPr>
        <p:spPr>
          <a:xfrm>
            <a:off x="7119018" y="205484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양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4791093" y="3928700"/>
            <a:ext cx="3438257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 err="1">
                <a:solidFill>
                  <a:srgbClr val="0070C0"/>
                </a:solidFill>
              </a:rPr>
              <a:t>SonarQube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 code smell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업데이트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1958222" y="2060848"/>
            <a:ext cx="1980220" cy="3724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리소스 업데이트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81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14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721258"/>
            <a:ext cx="8496944" cy="560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Verify the operation for function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Satisfying code coverage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Unit Test –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Pass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rate : 100%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Statement Coverage : 90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%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/ Branch coverage : 80%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: 45h (7/16~20, 3 hours a day, all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/ estimated Effort :  64h/73h</a:t>
            </a: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 (ref. appendix.4)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Number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of Unit Test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241  =&gt; Number of Defects :  6 (critical : 3 , major : 3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Coverage : statement coverage :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88%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branch coverage :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85% </a:t>
            </a: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Lessons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Learned 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Should simple code   be included in the Unit test?  </a:t>
            </a:r>
          </a:p>
          <a:p>
            <a:pPr lvl="1">
              <a:lnSpc>
                <a:spcPts val="24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 Our team's decision: don’t include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 effectively write the Unit test, we need a detailed specification.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Less defect is found as it progresses to code coverage rather than verifying function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operation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Unit Test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E2FEEE6-76AC-D04E-890A-817C08F5A02D}"/>
              </a:ext>
            </a:extLst>
          </p:cNvPr>
          <p:cNvSpPr txBox="1"/>
          <p:nvPr/>
        </p:nvSpPr>
        <p:spPr>
          <a:xfrm>
            <a:off x="7092280" y="233485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양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5972277" y="3356992"/>
            <a:ext cx="3204356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rgbClr val="0070C0"/>
                </a:solidFill>
              </a:rPr>
              <a:t>Unit test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개수 업데이트</a:t>
            </a:r>
            <a:endParaRPr kumimoji="1" lang="en-US" altLang="ko-KR" sz="1600" b="1" dirty="0">
              <a:solidFill>
                <a:srgbClr val="0070C0"/>
              </a:solidFill>
            </a:endParaRPr>
          </a:p>
          <a:p>
            <a:r>
              <a:rPr kumimoji="1" lang="en-US" altLang="ko-KR" sz="1600" b="1" dirty="0">
                <a:solidFill>
                  <a:srgbClr val="0070C0"/>
                </a:solidFill>
              </a:rPr>
              <a:t>Coverage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결과 업데이트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7452320" y="2306679"/>
            <a:ext cx="1980220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리소스 업데이트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09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179512" y="712977"/>
            <a:ext cx="8496944" cy="5380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Goal : Satisfying Mutation coverage</a:t>
            </a:r>
          </a:p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Goal Coverage</a:t>
            </a:r>
          </a:p>
          <a:p>
            <a:pPr marL="742950" lvl="1" indent="-285750">
              <a:lnSpc>
                <a:spcPts val="23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80% line coverage 80% mutation coverage</a:t>
            </a:r>
          </a:p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3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: 5h (7/23, 1 member, 5 hours)</a:t>
            </a:r>
          </a:p>
          <a:p>
            <a:pPr marL="742950" lvl="1" indent="-285750">
              <a:lnSpc>
                <a:spcPts val="23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Estimated Effort :  10h (7/23, 2 members, each 5hours)</a:t>
            </a:r>
          </a:p>
          <a:p>
            <a:pPr marL="742950" lvl="1" indent="-285750">
              <a:lnSpc>
                <a:spcPts val="23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: 11h (7/23 , 2 members, 6hours + 5hours ) </a:t>
            </a:r>
          </a:p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 (ref. appendix.5)</a:t>
            </a:r>
          </a:p>
          <a:p>
            <a:pPr marL="742950" lvl="1" indent="-285750">
              <a:lnSpc>
                <a:spcPts val="23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Affected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Unit Test Case : GameTest.java - 46 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ItemTest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- 3, PlayerTest.java - 4</a:t>
            </a:r>
          </a:p>
          <a:p>
            <a:pPr marL="742950" lvl="1" indent="-285750">
              <a:lnSpc>
                <a:spcPts val="23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Mutation Test Result Report (PIT Summary)</a:t>
            </a:r>
          </a:p>
          <a:p>
            <a:pPr marL="742950" lvl="1" indent="-285750">
              <a:lnSpc>
                <a:spcPts val="2300"/>
              </a:lnSpc>
              <a:buFont typeface="Wingdings" pitchFamily="2" charset="2"/>
              <a:buChar char="ü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Mutation coverage : 55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71.3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%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(for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Game, Player, Item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classes)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ts val="23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Improvement of Mutation coverage was not directly related to improvement of Unit Test defect detection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>
              <a:lnSpc>
                <a:spcPts val="2300"/>
              </a:lnSpc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selectively handle the remaining test case bugs provided by the PIT.</a:t>
            </a:r>
          </a:p>
          <a:p>
            <a:pPr marL="742950" lvl="1" indent="-285750">
              <a:lnSpc>
                <a:spcPts val="23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explicit unit test case implementation of the parts to be checked and the degree of stub processing affected the mutation coverage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Mutation 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23D15EE-92DC-0C48-8648-2657CCC5B593}"/>
              </a:ext>
            </a:extLst>
          </p:cNvPr>
          <p:cNvSpPr txBox="1"/>
          <p:nvPr/>
        </p:nvSpPr>
        <p:spPr>
          <a:xfrm>
            <a:off x="6876256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황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1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620688"/>
            <a:ext cx="8496944" cy="5611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>
              <a:lnSpc>
                <a:spcPts val="3100"/>
              </a:lnSpc>
            </a:pP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-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Integrate &amp; Verify new features to make them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working properly.</a:t>
            </a: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Case Pass Rate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100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: 45h (7/18~20, 2hours a day, all members) -&gt; 19h 30m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15h 40m</a:t>
            </a: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: 11 (ref. appendix.5 )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pass rate : : 100 %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 : 1 (SDET-46) (appendix. 5)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 the tartan project, the modules are already integrated, should we do the integration test?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Integration 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endParaRPr lang="en-US" altLang="ko-K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3B2E287-0F97-0C49-84B9-63FCDC0A1D94}"/>
              </a:ext>
            </a:extLst>
          </p:cNvPr>
          <p:cNvSpPr txBox="1"/>
          <p:nvPr/>
        </p:nvSpPr>
        <p:spPr>
          <a:xfrm>
            <a:off x="7127811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황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31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17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692696"/>
            <a:ext cx="8276370" cy="5630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Goals </a:t>
            </a:r>
          </a:p>
          <a:p>
            <a:pPr marL="742950" lvl="1" indent="-285750">
              <a:lnSpc>
                <a:spcPts val="29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Verify requirements from the user's perspective.</a:t>
            </a:r>
          </a:p>
          <a:p>
            <a:pPr marL="742950" lvl="1" indent="-285750">
              <a:lnSpc>
                <a:spcPts val="29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Especially, Use-Cases will be mainly validated.</a:t>
            </a: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ts val="29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pass rate : 100%</a:t>
            </a: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9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: 40 hours (4Cycle / 5 hours per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Cycle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/  2 members)</a:t>
            </a:r>
          </a:p>
          <a:p>
            <a:pPr marL="742950" lvl="1" indent="-285750">
              <a:lnSpc>
                <a:spcPts val="29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35</a:t>
            </a: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9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: 492(appendix. 7)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42950" lvl="1" indent="-285750">
              <a:lnSpc>
                <a:spcPts val="29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Current pass rate : 100 %</a:t>
            </a:r>
          </a:p>
          <a:p>
            <a:pPr marL="742950" lvl="1" indent="-285750">
              <a:lnSpc>
                <a:spcPts val="29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 : 30 (appendix. 5)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ts val="29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Ambiguous requirements and unexpected gaming behavior made code review hard.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- System test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1C15E54-7504-E645-B3B4-8B0E573F1183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유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5323519" y="2204864"/>
            <a:ext cx="3820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rgbClr val="0070C0"/>
                </a:solidFill>
              </a:rPr>
              <a:t>Output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정리 필요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54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2699792" y="1405359"/>
            <a:ext cx="0" cy="511998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직사각형 269">
            <a:extLst>
              <a:ext uri="{FF2B5EF4-FFF2-40B4-BE49-F238E27FC236}">
                <a16:creationId xmlns:a16="http://schemas.microsoft.com/office/drawing/2014/main" xmlns="" id="{F17AB5DA-097A-8C42-B1C1-20A1ACBB3BB6}"/>
              </a:ext>
            </a:extLst>
          </p:cNvPr>
          <p:cNvSpPr/>
          <p:nvPr/>
        </p:nvSpPr>
        <p:spPr>
          <a:xfrm>
            <a:off x="194801" y="926569"/>
            <a:ext cx="1584178" cy="2904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xmlns="" id="{2BE5C2EB-EF7D-9241-83A7-8CBD31679909}"/>
              </a:ext>
            </a:extLst>
          </p:cNvPr>
          <p:cNvSpPr/>
          <p:nvPr/>
        </p:nvSpPr>
        <p:spPr>
          <a:xfrm>
            <a:off x="5594969" y="836712"/>
            <a:ext cx="3549031" cy="5686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xmlns="" id="{E0458DF4-7494-F642-8B87-CAACFA12BA28}"/>
              </a:ext>
            </a:extLst>
          </p:cNvPr>
          <p:cNvSpPr/>
          <p:nvPr/>
        </p:nvSpPr>
        <p:spPr>
          <a:xfrm>
            <a:off x="3970040" y="3944264"/>
            <a:ext cx="4879215" cy="2503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xmlns="" id="{120DF353-D91A-2045-9FEA-48EE00D1ABED}"/>
              </a:ext>
            </a:extLst>
          </p:cNvPr>
          <p:cNvSpPr/>
          <p:nvPr/>
        </p:nvSpPr>
        <p:spPr>
          <a:xfrm>
            <a:off x="3910980" y="3884979"/>
            <a:ext cx="4879215" cy="2503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xmlns="" id="{3B0B9B7C-86E4-E642-831E-2C1A8B5690F4}"/>
              </a:ext>
            </a:extLst>
          </p:cNvPr>
          <p:cNvSpPr/>
          <p:nvPr/>
        </p:nvSpPr>
        <p:spPr>
          <a:xfrm>
            <a:off x="3851920" y="3817068"/>
            <a:ext cx="4879215" cy="2503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1C10BD8C-5867-F148-A206-736131F7E275}"/>
              </a:ext>
            </a:extLst>
          </p:cNvPr>
          <p:cNvSpPr/>
          <p:nvPr/>
        </p:nvSpPr>
        <p:spPr>
          <a:xfrm>
            <a:off x="6735327" y="1597076"/>
            <a:ext cx="1745179" cy="899932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/>
              <a:t>18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69585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New Feature Architecture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461EBFE9-3DA9-8641-AC15-B04ED0191476}"/>
              </a:ext>
            </a:extLst>
          </p:cNvPr>
          <p:cNvSpPr/>
          <p:nvPr/>
        </p:nvSpPr>
        <p:spPr>
          <a:xfrm>
            <a:off x="3893205" y="2562615"/>
            <a:ext cx="4587301" cy="1044573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78F483CC-F852-764D-ADC5-506923B94ADA}"/>
              </a:ext>
            </a:extLst>
          </p:cNvPr>
          <p:cNvSpPr/>
          <p:nvPr/>
        </p:nvSpPr>
        <p:spPr>
          <a:xfrm>
            <a:off x="4147013" y="5342029"/>
            <a:ext cx="3089283" cy="89817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Game Configuration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0F1C44A6-5B57-0646-8BB4-3C5E155C185C}"/>
              </a:ext>
            </a:extLst>
          </p:cNvPr>
          <p:cNvSpPr/>
          <p:nvPr/>
        </p:nvSpPr>
        <p:spPr>
          <a:xfrm>
            <a:off x="4290906" y="548409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8CE57CC9-4498-8D4F-AF7F-9E96AB285758}"/>
              </a:ext>
            </a:extLst>
          </p:cNvPr>
          <p:cNvSpPr/>
          <p:nvPr/>
        </p:nvSpPr>
        <p:spPr>
          <a:xfrm>
            <a:off x="5877090" y="548409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6252E183-89A2-414D-B3E0-624C39DC59A0}"/>
              </a:ext>
            </a:extLst>
          </p:cNvPr>
          <p:cNvSpPr/>
          <p:nvPr/>
        </p:nvSpPr>
        <p:spPr>
          <a:xfrm>
            <a:off x="5867191" y="465602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8D491F5B-556E-0541-A4E8-3853B159F40E}"/>
              </a:ext>
            </a:extLst>
          </p:cNvPr>
          <p:cNvSpPr/>
          <p:nvPr/>
        </p:nvSpPr>
        <p:spPr>
          <a:xfrm>
            <a:off x="5867191" y="3863936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직선 화살표 연결선 62">
            <a:extLst>
              <a:ext uri="{FF2B5EF4-FFF2-40B4-BE49-F238E27FC236}">
                <a16:creationId xmlns:a16="http://schemas.microsoft.com/office/drawing/2014/main" xmlns="" id="{DE2D9DF7-66AC-984A-9D74-C5D3759643D7}"/>
              </a:ext>
            </a:extLst>
          </p:cNvPr>
          <p:cNvCxnSpPr>
            <a:cxnSpLocks/>
            <a:stCxn id="32" idx="0"/>
            <a:endCxn id="34" idx="2"/>
          </p:cNvCxnSpPr>
          <p:nvPr/>
        </p:nvCxnSpPr>
        <p:spPr>
          <a:xfrm rot="16200000" flipV="1">
            <a:off x="6238995" y="5269457"/>
            <a:ext cx="419374" cy="989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xmlns="" id="{44F1109E-93B9-DF45-989D-7C1BD270E90C}"/>
              </a:ext>
            </a:extLst>
          </p:cNvPr>
          <p:cNvCxnSpPr>
            <a:cxnSpLocks/>
            <a:stCxn id="31" idx="0"/>
            <a:endCxn id="34" idx="2"/>
          </p:cNvCxnSpPr>
          <p:nvPr/>
        </p:nvCxnSpPr>
        <p:spPr>
          <a:xfrm rot="5400000" flipH="1" flipV="1">
            <a:off x="5445902" y="4486265"/>
            <a:ext cx="419374" cy="157628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1812B4D3-F58C-184D-86EE-6CD89CF39F98}"/>
              </a:ext>
            </a:extLst>
          </p:cNvPr>
          <p:cNvSpPr/>
          <p:nvPr/>
        </p:nvSpPr>
        <p:spPr>
          <a:xfrm>
            <a:off x="5517816" y="264769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System.in</a:t>
            </a:r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out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직선 화살표 연결선 112">
            <a:extLst>
              <a:ext uri="{FF2B5EF4-FFF2-40B4-BE49-F238E27FC236}">
                <a16:creationId xmlns:a16="http://schemas.microsoft.com/office/drawing/2014/main" xmlns="" id="{345ECFBB-CECD-BA4D-B1F3-E3C6CAF78A79}"/>
              </a:ext>
            </a:extLst>
          </p:cNvPr>
          <p:cNvCxnSpPr>
            <a:cxnSpLocks/>
            <a:stCxn id="77" idx="2"/>
            <a:endCxn id="40" idx="0"/>
          </p:cNvCxnSpPr>
          <p:nvPr/>
        </p:nvCxnSpPr>
        <p:spPr>
          <a:xfrm rot="16200000" flipH="1">
            <a:off x="5064663" y="1618000"/>
            <a:ext cx="511950" cy="154743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xmlns="" id="{99754511-633B-7041-98AF-E33A3A0FC98D}"/>
              </a:ext>
            </a:extLst>
          </p:cNvPr>
          <p:cNvCxnSpPr>
            <a:cxnSpLocks/>
            <a:stCxn id="36" idx="2"/>
            <a:endCxn id="34" idx="0"/>
          </p:cNvCxnSpPr>
          <p:nvPr/>
        </p:nvCxnSpPr>
        <p:spPr>
          <a:xfrm>
            <a:off x="6443732" y="4272632"/>
            <a:ext cx="0" cy="383392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5D772A53-5BEC-064F-8E97-C1CB2C530253}"/>
              </a:ext>
            </a:extLst>
          </p:cNvPr>
          <p:cNvSpPr/>
          <p:nvPr/>
        </p:nvSpPr>
        <p:spPr>
          <a:xfrm>
            <a:off x="7163328" y="3863936"/>
            <a:ext cx="1525227" cy="408696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Tartan Client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CD7CE5B7-20BC-2C46-A664-A4EDECFF3D85}"/>
              </a:ext>
            </a:extLst>
          </p:cNvPr>
          <p:cNvSpPr/>
          <p:nvPr/>
        </p:nvSpPr>
        <p:spPr>
          <a:xfrm>
            <a:off x="6848915" y="1705325"/>
            <a:ext cx="1562757" cy="712731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Tartan Terminal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직선 화살표 연결선 80">
            <a:extLst>
              <a:ext uri="{FF2B5EF4-FFF2-40B4-BE49-F238E27FC236}">
                <a16:creationId xmlns:a16="http://schemas.microsoft.com/office/drawing/2014/main" xmlns="" id="{0BD279C1-36E2-5848-B736-F35911454F68}"/>
              </a:ext>
            </a:extLst>
          </p:cNvPr>
          <p:cNvCxnSpPr>
            <a:cxnSpLocks/>
            <a:stCxn id="34" idx="3"/>
            <a:endCxn id="55" idx="2"/>
          </p:cNvCxnSpPr>
          <p:nvPr/>
        </p:nvCxnSpPr>
        <p:spPr>
          <a:xfrm flipV="1">
            <a:off x="7020272" y="4272632"/>
            <a:ext cx="905670" cy="587740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B2BE17A4-47D7-184A-984F-A51B4E79F3CA}"/>
              </a:ext>
            </a:extLst>
          </p:cNvPr>
          <p:cNvSpPr/>
          <p:nvPr/>
        </p:nvSpPr>
        <p:spPr>
          <a:xfrm>
            <a:off x="6743233" y="2647694"/>
            <a:ext cx="1645191" cy="861025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Tartan Server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xmlns="" id="{14E31EAC-048C-6549-8BEF-8A2B820EF6A3}"/>
              </a:ext>
            </a:extLst>
          </p:cNvPr>
          <p:cNvSpPr/>
          <p:nvPr/>
        </p:nvSpPr>
        <p:spPr>
          <a:xfrm>
            <a:off x="7021201" y="2076078"/>
            <a:ext cx="1342611" cy="24485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xmlns="" id="{E96C6458-E265-0342-AA1D-B196566A0BEA}"/>
              </a:ext>
            </a:extLst>
          </p:cNvPr>
          <p:cNvSpPr/>
          <p:nvPr/>
        </p:nvSpPr>
        <p:spPr>
          <a:xfrm>
            <a:off x="6845670" y="2994804"/>
            <a:ext cx="1342611" cy="2223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B677A110-344F-9141-9091-CE8DFBBA806E}"/>
              </a:ext>
            </a:extLst>
          </p:cNvPr>
          <p:cNvSpPr/>
          <p:nvPr/>
        </p:nvSpPr>
        <p:spPr>
          <a:xfrm>
            <a:off x="4001934" y="3093156"/>
            <a:ext cx="1435830" cy="473055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Management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xmlns="" id="{9EA01640-1105-9E4F-83B1-8367EA787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328" y="1568560"/>
            <a:ext cx="567184" cy="567184"/>
          </a:xfrm>
          <a:prstGeom prst="rect">
            <a:avLst/>
          </a:prstGeom>
        </p:spPr>
      </p:pic>
      <p:sp>
        <p:nvSpPr>
          <p:cNvPr id="82" name="자기 디스크 81">
            <a:extLst>
              <a:ext uri="{FF2B5EF4-FFF2-40B4-BE49-F238E27FC236}">
                <a16:creationId xmlns:a16="http://schemas.microsoft.com/office/drawing/2014/main" xmlns="" id="{FF848F2D-43F9-C44D-8FD2-49C8C003A587}"/>
              </a:ext>
            </a:extLst>
          </p:cNvPr>
          <p:cNvSpPr/>
          <p:nvPr/>
        </p:nvSpPr>
        <p:spPr>
          <a:xfrm>
            <a:off x="3131840" y="2999840"/>
            <a:ext cx="597907" cy="720080"/>
          </a:xfrm>
          <a:prstGeom prst="flowChartMagneticDisk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DB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xmlns="" id="{DEF78A6A-05D7-5E41-B667-6A4A6A5F819D}"/>
              </a:ext>
            </a:extLst>
          </p:cNvPr>
          <p:cNvSpPr/>
          <p:nvPr/>
        </p:nvSpPr>
        <p:spPr>
          <a:xfrm>
            <a:off x="6912920" y="3035983"/>
            <a:ext cx="1342611" cy="2223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AA38827F-C5C0-8F4F-B09E-1D79AD4D4191}"/>
              </a:ext>
            </a:extLst>
          </p:cNvPr>
          <p:cNvSpPr/>
          <p:nvPr/>
        </p:nvSpPr>
        <p:spPr>
          <a:xfrm>
            <a:off x="6980170" y="3076967"/>
            <a:ext cx="1342611" cy="2223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4" name="직선 화살표 연결선 80">
            <a:extLst>
              <a:ext uri="{FF2B5EF4-FFF2-40B4-BE49-F238E27FC236}">
                <a16:creationId xmlns:a16="http://schemas.microsoft.com/office/drawing/2014/main" xmlns="" id="{05A74BDC-018F-B24D-ADE1-4AAD8B84193E}"/>
              </a:ext>
            </a:extLst>
          </p:cNvPr>
          <p:cNvCxnSpPr>
            <a:cxnSpLocks/>
            <a:stCxn id="55" idx="0"/>
            <a:endCxn id="88" idx="2"/>
          </p:cNvCxnSpPr>
          <p:nvPr/>
        </p:nvCxnSpPr>
        <p:spPr>
          <a:xfrm rot="16200000" flipV="1">
            <a:off x="7506415" y="3444409"/>
            <a:ext cx="564588" cy="274466"/>
          </a:xfrm>
          <a:prstGeom prst="bentConnector3">
            <a:avLst>
              <a:gd name="adj1" fmla="val 32647"/>
            </a:avLst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xmlns="" id="{43A727FB-EA81-A747-955A-763AF6ECE3E0}"/>
              </a:ext>
            </a:extLst>
          </p:cNvPr>
          <p:cNvSpPr/>
          <p:nvPr/>
        </p:nvSpPr>
        <p:spPr>
          <a:xfrm>
            <a:off x="4170858" y="4676905"/>
            <a:ext cx="1153081" cy="408696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Save&amp;Load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xmlns="" id="{9532EB94-F9E4-B248-93BE-8B28FC0A71A3}"/>
              </a:ext>
            </a:extLst>
          </p:cNvPr>
          <p:cNvSpPr/>
          <p:nvPr/>
        </p:nvSpPr>
        <p:spPr>
          <a:xfrm>
            <a:off x="3990917" y="2659336"/>
            <a:ext cx="1436903" cy="4086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Game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물결 97">
            <a:extLst>
              <a:ext uri="{FF2B5EF4-FFF2-40B4-BE49-F238E27FC236}">
                <a16:creationId xmlns:a16="http://schemas.microsoft.com/office/drawing/2014/main" xmlns="" id="{02007D26-B0A7-4842-BD99-C3B37D516F6E}"/>
              </a:ext>
            </a:extLst>
          </p:cNvPr>
          <p:cNvSpPr/>
          <p:nvPr/>
        </p:nvSpPr>
        <p:spPr>
          <a:xfrm>
            <a:off x="3190300" y="1619186"/>
            <a:ext cx="631914" cy="752081"/>
          </a:xfrm>
          <a:prstGeom prst="wave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 </a:t>
            </a:r>
            <a:r>
              <a:rPr kumimoji="1" lang="en-US" altLang="ko-KR" sz="105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물결 107">
            <a:extLst>
              <a:ext uri="{FF2B5EF4-FFF2-40B4-BE49-F238E27FC236}">
                <a16:creationId xmlns:a16="http://schemas.microsoft.com/office/drawing/2014/main" xmlns="" id="{4EFAD43C-BC5B-6B4D-A9B6-124F685F6C78}"/>
              </a:ext>
            </a:extLst>
          </p:cNvPr>
          <p:cNvSpPr/>
          <p:nvPr/>
        </p:nvSpPr>
        <p:spPr>
          <a:xfrm>
            <a:off x="3237123" y="1673008"/>
            <a:ext cx="631914" cy="752081"/>
          </a:xfrm>
          <a:prstGeom prst="wave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 </a:t>
            </a:r>
            <a:r>
              <a:rPr kumimoji="1" lang="en-US" altLang="ko-KR" sz="105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물결 108">
            <a:extLst>
              <a:ext uri="{FF2B5EF4-FFF2-40B4-BE49-F238E27FC236}">
                <a16:creationId xmlns:a16="http://schemas.microsoft.com/office/drawing/2014/main" xmlns="" id="{A5770A1D-4E20-744B-8D3C-26679C09C99D}"/>
              </a:ext>
            </a:extLst>
          </p:cNvPr>
          <p:cNvSpPr/>
          <p:nvPr/>
        </p:nvSpPr>
        <p:spPr>
          <a:xfrm>
            <a:off x="3292469" y="1730714"/>
            <a:ext cx="631915" cy="752081"/>
          </a:xfrm>
          <a:prstGeom prst="wave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 </a:t>
            </a:r>
            <a:r>
              <a:rPr kumimoji="1" lang="en-US" altLang="ko-K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xmlns="" id="{AA3E0FBA-562B-F941-9E6B-71397D2F4E3B}"/>
              </a:ext>
            </a:extLst>
          </p:cNvPr>
          <p:cNvSpPr/>
          <p:nvPr/>
        </p:nvSpPr>
        <p:spPr>
          <a:xfrm>
            <a:off x="7252542" y="5932034"/>
            <a:ext cx="1495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Game Thread</a:t>
            </a:r>
            <a:endParaRPr kumimoji="1"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물결 113">
            <a:extLst>
              <a:ext uri="{FF2B5EF4-FFF2-40B4-BE49-F238E27FC236}">
                <a16:creationId xmlns:a16="http://schemas.microsoft.com/office/drawing/2014/main" xmlns="" id="{150C22B7-E41D-F341-AC23-0112556BCF1B}"/>
              </a:ext>
            </a:extLst>
          </p:cNvPr>
          <p:cNvSpPr/>
          <p:nvPr/>
        </p:nvSpPr>
        <p:spPr>
          <a:xfrm>
            <a:off x="3069257" y="4581128"/>
            <a:ext cx="692208" cy="555588"/>
          </a:xfrm>
          <a:prstGeom prst="wave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 </a:t>
            </a:r>
            <a:r>
              <a:rPr kumimoji="1" lang="en-US" altLang="ko-KR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xmlns="" id="{20F3555F-C16D-1C46-A8C2-425BEA57D916}"/>
              </a:ext>
            </a:extLst>
          </p:cNvPr>
          <p:cNvSpPr/>
          <p:nvPr/>
        </p:nvSpPr>
        <p:spPr>
          <a:xfrm>
            <a:off x="4603774" y="1659186"/>
            <a:ext cx="66717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Offline </a:t>
            </a:r>
          </a:p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kumimoji="1" lang="ko-KR" alt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xmlns="" id="{E44588BF-5DBD-644B-946E-88D9B7CE4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505" y="1521826"/>
            <a:ext cx="567184" cy="567184"/>
          </a:xfrm>
          <a:prstGeom prst="rect">
            <a:avLst/>
          </a:prstGeom>
        </p:spPr>
      </p:pic>
      <p:sp>
        <p:nvSpPr>
          <p:cNvPr id="119" name="직사각형 118">
            <a:extLst>
              <a:ext uri="{FF2B5EF4-FFF2-40B4-BE49-F238E27FC236}">
                <a16:creationId xmlns:a16="http://schemas.microsoft.com/office/drawing/2014/main" xmlns="" id="{A59C3EBD-F622-1440-A489-C56A660B80F7}"/>
              </a:ext>
            </a:extLst>
          </p:cNvPr>
          <p:cNvSpPr/>
          <p:nvPr/>
        </p:nvSpPr>
        <p:spPr>
          <a:xfrm>
            <a:off x="5777126" y="1603411"/>
            <a:ext cx="63831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online </a:t>
            </a:r>
          </a:p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kumimoji="1" lang="ko-KR" alt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구름 127">
            <a:extLst>
              <a:ext uri="{FF2B5EF4-FFF2-40B4-BE49-F238E27FC236}">
                <a16:creationId xmlns:a16="http://schemas.microsoft.com/office/drawing/2014/main" xmlns="" id="{BFD3849C-08A6-744B-8A59-61F2A7830A1A}"/>
              </a:ext>
            </a:extLst>
          </p:cNvPr>
          <p:cNvSpPr/>
          <p:nvPr/>
        </p:nvSpPr>
        <p:spPr>
          <a:xfrm>
            <a:off x="8532620" y="2462996"/>
            <a:ext cx="647892" cy="497431"/>
          </a:xfrm>
          <a:prstGeom prst="cloud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0" name="직선 화살표 연결선 80">
            <a:extLst>
              <a:ext uri="{FF2B5EF4-FFF2-40B4-BE49-F238E27FC236}">
                <a16:creationId xmlns:a16="http://schemas.microsoft.com/office/drawing/2014/main" xmlns="" id="{113C2A16-FD28-614D-8D78-DCF48FD75E20}"/>
              </a:ext>
            </a:extLst>
          </p:cNvPr>
          <p:cNvCxnSpPr>
            <a:cxnSpLocks/>
            <a:stCxn id="88" idx="3"/>
            <a:endCxn id="128" idx="1"/>
          </p:cNvCxnSpPr>
          <p:nvPr/>
        </p:nvCxnSpPr>
        <p:spPr>
          <a:xfrm flipV="1">
            <a:off x="8322781" y="2959897"/>
            <a:ext cx="533785" cy="228261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80">
            <a:extLst>
              <a:ext uri="{FF2B5EF4-FFF2-40B4-BE49-F238E27FC236}">
                <a16:creationId xmlns:a16="http://schemas.microsoft.com/office/drawing/2014/main" xmlns="" id="{9E1C5930-8B62-4E45-8C8F-3B9AF69FA73B}"/>
              </a:ext>
            </a:extLst>
          </p:cNvPr>
          <p:cNvCxnSpPr>
            <a:cxnSpLocks/>
            <a:stCxn id="66" idx="3"/>
            <a:endCxn id="128" idx="3"/>
          </p:cNvCxnSpPr>
          <p:nvPr/>
        </p:nvCxnSpPr>
        <p:spPr>
          <a:xfrm>
            <a:off x="8363812" y="2198505"/>
            <a:ext cx="492754" cy="292932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>
            <a:extLst>
              <a:ext uri="{FF2B5EF4-FFF2-40B4-BE49-F238E27FC236}">
                <a16:creationId xmlns:a16="http://schemas.microsoft.com/office/drawing/2014/main" xmlns="" id="{4769F64E-62FE-3041-A56E-EC43CF5BA6C1}"/>
              </a:ext>
            </a:extLst>
          </p:cNvPr>
          <p:cNvSpPr/>
          <p:nvPr/>
        </p:nvSpPr>
        <p:spPr>
          <a:xfrm>
            <a:off x="178874" y="2494783"/>
            <a:ext cx="2077730" cy="39614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xmlns="" id="{3B5BAA97-B280-9C42-A4BD-28D2E27C5374}"/>
              </a:ext>
            </a:extLst>
          </p:cNvPr>
          <p:cNvSpPr/>
          <p:nvPr/>
        </p:nvSpPr>
        <p:spPr>
          <a:xfrm>
            <a:off x="192097" y="5324138"/>
            <a:ext cx="2013063" cy="94644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Configuration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60371A2E-9CFC-4B46-9773-35802FA972D0}"/>
              </a:ext>
            </a:extLst>
          </p:cNvPr>
          <p:cNvSpPr/>
          <p:nvPr/>
        </p:nvSpPr>
        <p:spPr>
          <a:xfrm>
            <a:off x="323528" y="5482185"/>
            <a:ext cx="686365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xmlns="" id="{A911AA7B-CAB1-1F49-A545-CC5591EECCAD}"/>
              </a:ext>
            </a:extLst>
          </p:cNvPr>
          <p:cNvSpPr/>
          <p:nvPr/>
        </p:nvSpPr>
        <p:spPr>
          <a:xfrm>
            <a:off x="1331640" y="5482185"/>
            <a:ext cx="686365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9" name="그림 148">
            <a:extLst>
              <a:ext uri="{FF2B5EF4-FFF2-40B4-BE49-F238E27FC236}">
                <a16:creationId xmlns:a16="http://schemas.microsoft.com/office/drawing/2014/main" xmlns="" id="{20D1572C-F406-A64A-9554-D0A9E3C29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31" y="1424544"/>
            <a:ext cx="567184" cy="567184"/>
          </a:xfrm>
          <a:prstGeom prst="rect">
            <a:avLst/>
          </a:prstGeom>
        </p:spPr>
      </p:pic>
      <p:sp>
        <p:nvSpPr>
          <p:cNvPr id="151" name="직사각형 150">
            <a:extLst>
              <a:ext uri="{FF2B5EF4-FFF2-40B4-BE49-F238E27FC236}">
                <a16:creationId xmlns:a16="http://schemas.microsoft.com/office/drawing/2014/main" xmlns="" id="{D0B2521B-EFB7-5142-B8C8-1571EE2EB5E9}"/>
              </a:ext>
            </a:extLst>
          </p:cNvPr>
          <p:cNvSpPr/>
          <p:nvPr/>
        </p:nvSpPr>
        <p:spPr>
          <a:xfrm>
            <a:off x="803677" y="1526308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kumimoji="1"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xmlns="" id="{72CAAC1E-9126-1842-A911-587CFB929897}"/>
              </a:ext>
            </a:extLst>
          </p:cNvPr>
          <p:cNvSpPr/>
          <p:nvPr/>
        </p:nvSpPr>
        <p:spPr>
          <a:xfrm>
            <a:off x="1244570" y="3719920"/>
            <a:ext cx="879158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3" name="직선 화살표 연결선 62">
            <a:extLst>
              <a:ext uri="{FF2B5EF4-FFF2-40B4-BE49-F238E27FC236}">
                <a16:creationId xmlns:a16="http://schemas.microsoft.com/office/drawing/2014/main" xmlns="" id="{52F85838-8A77-5446-9AFF-64D94E81937D}"/>
              </a:ext>
            </a:extLst>
          </p:cNvPr>
          <p:cNvCxnSpPr>
            <a:cxnSpLocks/>
            <a:stCxn id="148" idx="0"/>
            <a:endCxn id="157" idx="2"/>
          </p:cNvCxnSpPr>
          <p:nvPr/>
        </p:nvCxnSpPr>
        <p:spPr>
          <a:xfrm rot="16200000" flipV="1">
            <a:off x="193888" y="4001250"/>
            <a:ext cx="1984958" cy="97691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xmlns="" id="{94AF280C-AD84-6E4C-B3ED-C3C4E6604788}"/>
              </a:ext>
            </a:extLst>
          </p:cNvPr>
          <p:cNvCxnSpPr>
            <a:cxnSpLocks/>
            <a:stCxn id="147" idx="0"/>
            <a:endCxn id="157" idx="2"/>
          </p:cNvCxnSpPr>
          <p:nvPr/>
        </p:nvCxnSpPr>
        <p:spPr>
          <a:xfrm flipV="1">
            <a:off x="666711" y="3497227"/>
            <a:ext cx="31200" cy="1984958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80">
            <a:extLst>
              <a:ext uri="{FF2B5EF4-FFF2-40B4-BE49-F238E27FC236}">
                <a16:creationId xmlns:a16="http://schemas.microsoft.com/office/drawing/2014/main" xmlns="" id="{34691933-D33C-1F40-9A34-40D43DB49F47}"/>
              </a:ext>
            </a:extLst>
          </p:cNvPr>
          <p:cNvCxnSpPr>
            <a:cxnSpLocks/>
            <a:stCxn id="150" idx="1"/>
            <a:endCxn id="157" idx="2"/>
          </p:cNvCxnSpPr>
          <p:nvPr/>
        </p:nvCxnSpPr>
        <p:spPr>
          <a:xfrm rot="10800000">
            <a:off x="697912" y="3497227"/>
            <a:ext cx="546659" cy="984860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xmlns="" id="{0501D2F3-767B-7D4F-8B9E-157704C0FDD5}"/>
              </a:ext>
            </a:extLst>
          </p:cNvPr>
          <p:cNvSpPr/>
          <p:nvPr/>
        </p:nvSpPr>
        <p:spPr>
          <a:xfrm>
            <a:off x="1259632" y="3000375"/>
            <a:ext cx="869591" cy="49529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System.in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xmlns="" id="{E455B5E9-9F26-EA47-ADA4-5EF12C4CC547}"/>
              </a:ext>
            </a:extLst>
          </p:cNvPr>
          <p:cNvSpPr/>
          <p:nvPr/>
        </p:nvSpPr>
        <p:spPr>
          <a:xfrm>
            <a:off x="263115" y="3001928"/>
            <a:ext cx="869591" cy="49529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System.out</a:t>
            </a:r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8" name="직선 화살표 연결선 112">
            <a:extLst>
              <a:ext uri="{FF2B5EF4-FFF2-40B4-BE49-F238E27FC236}">
                <a16:creationId xmlns:a16="http://schemas.microsoft.com/office/drawing/2014/main" xmlns="" id="{15084C62-BD46-E64D-9AC3-28DB971BBB4D}"/>
              </a:ext>
            </a:extLst>
          </p:cNvPr>
          <p:cNvCxnSpPr>
            <a:cxnSpLocks/>
            <a:stCxn id="149" idx="2"/>
            <a:endCxn id="156" idx="0"/>
          </p:cNvCxnSpPr>
          <p:nvPr/>
        </p:nvCxnSpPr>
        <p:spPr>
          <a:xfrm rot="16200000" flipH="1">
            <a:off x="697152" y="2003098"/>
            <a:ext cx="1008647" cy="98590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xmlns="" id="{B21471CD-DE39-1448-A9C1-55BBB06AA7FC}"/>
              </a:ext>
            </a:extLst>
          </p:cNvPr>
          <p:cNvCxnSpPr>
            <a:cxnSpLocks/>
            <a:stCxn id="156" idx="2"/>
            <a:endCxn id="152" idx="0"/>
          </p:cNvCxnSpPr>
          <p:nvPr/>
        </p:nvCxnSpPr>
        <p:spPr>
          <a:xfrm flipH="1">
            <a:off x="1684149" y="3495674"/>
            <a:ext cx="10279" cy="224246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22">
            <a:extLst>
              <a:ext uri="{FF2B5EF4-FFF2-40B4-BE49-F238E27FC236}">
                <a16:creationId xmlns:a16="http://schemas.microsoft.com/office/drawing/2014/main" xmlns="" id="{726BA04E-7F28-8747-9B33-2FFE76B969C5}"/>
              </a:ext>
            </a:extLst>
          </p:cNvPr>
          <p:cNvCxnSpPr>
            <a:cxnSpLocks/>
            <a:stCxn id="152" idx="1"/>
            <a:endCxn id="157" idx="2"/>
          </p:cNvCxnSpPr>
          <p:nvPr/>
        </p:nvCxnSpPr>
        <p:spPr>
          <a:xfrm rot="10800000">
            <a:off x="697912" y="3497227"/>
            <a:ext cx="546659" cy="408796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12">
            <a:extLst>
              <a:ext uri="{FF2B5EF4-FFF2-40B4-BE49-F238E27FC236}">
                <a16:creationId xmlns:a16="http://schemas.microsoft.com/office/drawing/2014/main" xmlns="" id="{6E4BD016-E89D-0C4D-8328-65C32F3AF336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6246576" y="1847525"/>
            <a:ext cx="602339" cy="21416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xmlns="" id="{39B7CA44-A94B-0748-9DD9-1D23B028DB72}"/>
              </a:ext>
            </a:extLst>
          </p:cNvPr>
          <p:cNvCxnSpPr>
            <a:cxnSpLocks/>
            <a:stCxn id="34" idx="1"/>
            <a:endCxn id="40" idx="2"/>
          </p:cNvCxnSpPr>
          <p:nvPr/>
        </p:nvCxnSpPr>
        <p:spPr>
          <a:xfrm rot="10800000" flipH="1">
            <a:off x="5867191" y="3056390"/>
            <a:ext cx="227166" cy="1803982"/>
          </a:xfrm>
          <a:prstGeom prst="bentConnector4">
            <a:avLst>
              <a:gd name="adj1" fmla="val -100631"/>
              <a:gd name="adj2" fmla="val 64112"/>
            </a:avLst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[R] 200">
            <a:extLst>
              <a:ext uri="{FF2B5EF4-FFF2-40B4-BE49-F238E27FC236}">
                <a16:creationId xmlns:a16="http://schemas.microsoft.com/office/drawing/2014/main" xmlns="" id="{5984934A-7CAC-C744-AE61-2EF4F42DD20F}"/>
              </a:ext>
            </a:extLst>
          </p:cNvPr>
          <p:cNvCxnSpPr>
            <a:cxnSpLocks/>
            <a:stCxn id="114" idx="3"/>
            <a:endCxn id="100" idx="1"/>
          </p:cNvCxnSpPr>
          <p:nvPr/>
        </p:nvCxnSpPr>
        <p:spPr>
          <a:xfrm>
            <a:off x="3761465" y="4858922"/>
            <a:ext cx="409393" cy="22331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꺾인 연결선[E] 204">
            <a:extLst>
              <a:ext uri="{FF2B5EF4-FFF2-40B4-BE49-F238E27FC236}">
                <a16:creationId xmlns:a16="http://schemas.microsoft.com/office/drawing/2014/main" xmlns="" id="{655E8AE1-D5BA-5B4D-833D-F6B00D66EE35}"/>
              </a:ext>
            </a:extLst>
          </p:cNvPr>
          <p:cNvCxnSpPr>
            <a:endCxn id="65" idx="1"/>
          </p:cNvCxnSpPr>
          <p:nvPr/>
        </p:nvCxnSpPr>
        <p:spPr>
          <a:xfrm flipV="1">
            <a:off x="5470351" y="3078207"/>
            <a:ext cx="1272882" cy="283656"/>
          </a:xfrm>
          <a:prstGeom prst="bentConnector3">
            <a:avLst>
              <a:gd name="adj1" fmla="val 71380"/>
            </a:avLst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꺾인 연결선[E] 206">
            <a:extLst>
              <a:ext uri="{FF2B5EF4-FFF2-40B4-BE49-F238E27FC236}">
                <a16:creationId xmlns:a16="http://schemas.microsoft.com/office/drawing/2014/main" xmlns="" id="{A7025CF1-A961-5441-A122-B92C6DF7E1A8}"/>
              </a:ext>
            </a:extLst>
          </p:cNvPr>
          <p:cNvCxnSpPr>
            <a:cxnSpLocks/>
            <a:stCxn id="82" idx="4"/>
            <a:endCxn id="72" idx="1"/>
          </p:cNvCxnSpPr>
          <p:nvPr/>
        </p:nvCxnSpPr>
        <p:spPr>
          <a:xfrm flipV="1">
            <a:off x="3729747" y="3329684"/>
            <a:ext cx="272187" cy="3019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꺾인 연결선[E] 209">
            <a:extLst>
              <a:ext uri="{FF2B5EF4-FFF2-40B4-BE49-F238E27FC236}">
                <a16:creationId xmlns:a16="http://schemas.microsoft.com/office/drawing/2014/main" xmlns="" id="{6B5C410E-A3DA-F047-AD4F-61651B184ECF}"/>
              </a:ext>
            </a:extLst>
          </p:cNvPr>
          <p:cNvCxnSpPr>
            <a:cxnSpLocks/>
            <a:endCxn id="101" idx="1"/>
          </p:cNvCxnSpPr>
          <p:nvPr/>
        </p:nvCxnSpPr>
        <p:spPr>
          <a:xfrm rot="16200000" flipH="1">
            <a:off x="3477714" y="2350480"/>
            <a:ext cx="599377" cy="427029"/>
          </a:xfrm>
          <a:prstGeom prst="bentConnector2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그림 215">
            <a:extLst>
              <a:ext uri="{FF2B5EF4-FFF2-40B4-BE49-F238E27FC236}">
                <a16:creationId xmlns:a16="http://schemas.microsoft.com/office/drawing/2014/main" xmlns="" id="{0C5D8945-F62A-C842-B8AE-4E69636D2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2863" y="3204986"/>
            <a:ext cx="234437" cy="234437"/>
          </a:xfrm>
          <a:prstGeom prst="rect">
            <a:avLst/>
          </a:prstGeom>
        </p:spPr>
      </p:pic>
      <p:pic>
        <p:nvPicPr>
          <p:cNvPr id="218" name="그림 217">
            <a:extLst>
              <a:ext uri="{FF2B5EF4-FFF2-40B4-BE49-F238E27FC236}">
                <a16:creationId xmlns:a16="http://schemas.microsoft.com/office/drawing/2014/main" xmlns="" id="{B9A3148A-2359-974C-917B-87EFADC1F95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94503" y="3756019"/>
            <a:ext cx="375611" cy="1819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0" name="그림 219">
            <a:extLst>
              <a:ext uri="{FF2B5EF4-FFF2-40B4-BE49-F238E27FC236}">
                <a16:creationId xmlns:a16="http://schemas.microsoft.com/office/drawing/2014/main" xmlns="" id="{0E46C87B-E384-B042-98E2-7397EBDF4C1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5460" y="1591239"/>
            <a:ext cx="375611" cy="181973"/>
          </a:xfrm>
          <a:prstGeom prst="rect">
            <a:avLst/>
          </a:prstGeom>
        </p:spPr>
      </p:pic>
      <p:pic>
        <p:nvPicPr>
          <p:cNvPr id="221" name="그림 220">
            <a:extLst>
              <a:ext uri="{FF2B5EF4-FFF2-40B4-BE49-F238E27FC236}">
                <a16:creationId xmlns:a16="http://schemas.microsoft.com/office/drawing/2014/main" xmlns="" id="{AC8AF32C-3E4F-2A45-8236-DC4C3D7D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0195" y="1940894"/>
            <a:ext cx="234437" cy="234437"/>
          </a:xfrm>
          <a:prstGeom prst="rect">
            <a:avLst/>
          </a:prstGeom>
        </p:spPr>
      </p:pic>
      <p:cxnSp>
        <p:nvCxnSpPr>
          <p:cNvPr id="224" name="직선 화살표 연결선 112">
            <a:extLst>
              <a:ext uri="{FF2B5EF4-FFF2-40B4-BE49-F238E27FC236}">
                <a16:creationId xmlns:a16="http://schemas.microsoft.com/office/drawing/2014/main" xmlns="" id="{B359818F-C360-DF45-808E-0435E12E4697}"/>
              </a:ext>
            </a:extLst>
          </p:cNvPr>
          <p:cNvCxnSpPr>
            <a:cxnSpLocks/>
            <a:endCxn id="234" idx="1"/>
          </p:cNvCxnSpPr>
          <p:nvPr/>
        </p:nvCxnSpPr>
        <p:spPr>
          <a:xfrm>
            <a:off x="5642619" y="1017789"/>
            <a:ext cx="462343" cy="9041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직사각형 233">
            <a:extLst>
              <a:ext uri="{FF2B5EF4-FFF2-40B4-BE49-F238E27FC236}">
                <a16:creationId xmlns:a16="http://schemas.microsoft.com/office/drawing/2014/main" xmlns="" id="{7ED47064-E095-5541-82C9-2C1342D8A60D}"/>
              </a:ext>
            </a:extLst>
          </p:cNvPr>
          <p:cNvSpPr/>
          <p:nvPr/>
        </p:nvSpPr>
        <p:spPr>
          <a:xfrm>
            <a:off x="6104962" y="888330"/>
            <a:ext cx="17801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msgs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cmds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for offline</a:t>
            </a:r>
            <a:endParaRPr kumimoji="1"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6" name="직선 화살표 연결선 112">
            <a:extLst>
              <a:ext uri="{FF2B5EF4-FFF2-40B4-BE49-F238E27FC236}">
                <a16:creationId xmlns:a16="http://schemas.microsoft.com/office/drawing/2014/main" xmlns="" id="{561FB6CF-E0A2-B340-9639-5D15F016B77F}"/>
              </a:ext>
            </a:extLst>
          </p:cNvPr>
          <p:cNvCxnSpPr>
            <a:cxnSpLocks/>
            <a:endCxn id="237" idx="1"/>
          </p:cNvCxnSpPr>
          <p:nvPr/>
        </p:nvCxnSpPr>
        <p:spPr>
          <a:xfrm>
            <a:off x="5642619" y="1257819"/>
            <a:ext cx="461767" cy="9041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직사각형 236">
            <a:extLst>
              <a:ext uri="{FF2B5EF4-FFF2-40B4-BE49-F238E27FC236}">
                <a16:creationId xmlns:a16="http://schemas.microsoft.com/office/drawing/2014/main" xmlns="" id="{B264BBB0-1BB4-B744-A97C-404864089381}"/>
              </a:ext>
            </a:extLst>
          </p:cNvPr>
          <p:cNvSpPr/>
          <p:nvPr/>
        </p:nvSpPr>
        <p:spPr>
          <a:xfrm>
            <a:off x="6104386" y="1128360"/>
            <a:ext cx="17812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msgs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cmds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for online</a:t>
            </a:r>
            <a:endParaRPr kumimoji="1"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8" name="직선 화살표 연결선 112">
            <a:extLst>
              <a:ext uri="{FF2B5EF4-FFF2-40B4-BE49-F238E27FC236}">
                <a16:creationId xmlns:a16="http://schemas.microsoft.com/office/drawing/2014/main" xmlns="" id="{5C148EDD-3634-7347-B95C-0A74DD33C2C1}"/>
              </a:ext>
            </a:extLst>
          </p:cNvPr>
          <p:cNvCxnSpPr>
            <a:cxnSpLocks/>
          </p:cNvCxnSpPr>
          <p:nvPr/>
        </p:nvCxnSpPr>
        <p:spPr>
          <a:xfrm>
            <a:off x="240765" y="1069448"/>
            <a:ext cx="52122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직사각형 238">
            <a:extLst>
              <a:ext uri="{FF2B5EF4-FFF2-40B4-BE49-F238E27FC236}">
                <a16:creationId xmlns:a16="http://schemas.microsoft.com/office/drawing/2014/main" xmlns="" id="{5FF6C0ED-46FB-C54D-90FC-5FCBE31059B5}"/>
              </a:ext>
            </a:extLst>
          </p:cNvPr>
          <p:cNvSpPr/>
          <p:nvPr/>
        </p:nvSpPr>
        <p:spPr>
          <a:xfrm>
            <a:off x="626849" y="939989"/>
            <a:ext cx="12957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Msgs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cmds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1" name="직선 연결선[R] 240">
            <a:extLst>
              <a:ext uri="{FF2B5EF4-FFF2-40B4-BE49-F238E27FC236}">
                <a16:creationId xmlns:a16="http://schemas.microsoft.com/office/drawing/2014/main" xmlns="" id="{04265992-DBD4-E148-B0A5-D43DD76F0C7F}"/>
              </a:ext>
            </a:extLst>
          </p:cNvPr>
          <p:cNvCxnSpPr>
            <a:cxnSpLocks/>
            <a:endCxn id="100" idx="2"/>
          </p:cNvCxnSpPr>
          <p:nvPr/>
        </p:nvCxnSpPr>
        <p:spPr>
          <a:xfrm flipV="1">
            <a:off x="4747399" y="5085601"/>
            <a:ext cx="0" cy="396584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[R] 244">
            <a:extLst>
              <a:ext uri="{FF2B5EF4-FFF2-40B4-BE49-F238E27FC236}">
                <a16:creationId xmlns:a16="http://schemas.microsoft.com/office/drawing/2014/main" xmlns="" id="{AB77A5DF-FEA7-744E-B7A5-92263CDA5282}"/>
              </a:ext>
            </a:extLst>
          </p:cNvPr>
          <p:cNvCxnSpPr>
            <a:cxnSpLocks/>
            <a:stCxn id="32" idx="1"/>
            <a:endCxn id="100" idx="3"/>
          </p:cNvCxnSpPr>
          <p:nvPr/>
        </p:nvCxnSpPr>
        <p:spPr>
          <a:xfrm rot="10800000">
            <a:off x="5323940" y="4881254"/>
            <a:ext cx="553151" cy="807189"/>
          </a:xfrm>
          <a:prstGeom prst="bentConnector3">
            <a:avLst>
              <a:gd name="adj1" fmla="val 67712"/>
            </a:avLst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[R] 258">
            <a:extLst>
              <a:ext uri="{FF2B5EF4-FFF2-40B4-BE49-F238E27FC236}">
                <a16:creationId xmlns:a16="http://schemas.microsoft.com/office/drawing/2014/main" xmlns="" id="{8DDB764C-A8D4-6847-B310-31BBB22B5395}"/>
              </a:ext>
            </a:extLst>
          </p:cNvPr>
          <p:cNvCxnSpPr>
            <a:cxnSpLocks/>
          </p:cNvCxnSpPr>
          <p:nvPr/>
        </p:nvCxnSpPr>
        <p:spPr>
          <a:xfrm flipV="1">
            <a:off x="5517816" y="5008985"/>
            <a:ext cx="359274" cy="10942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직사각형 265">
            <a:extLst>
              <a:ext uri="{FF2B5EF4-FFF2-40B4-BE49-F238E27FC236}">
                <a16:creationId xmlns:a16="http://schemas.microsoft.com/office/drawing/2014/main" xmlns="" id="{1340A97A-499D-764E-A0D5-F4BC81A0FDBE}"/>
              </a:ext>
            </a:extLst>
          </p:cNvPr>
          <p:cNvSpPr/>
          <p:nvPr/>
        </p:nvSpPr>
        <p:spPr>
          <a:xfrm>
            <a:off x="8033294" y="915916"/>
            <a:ext cx="966690" cy="417435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modules</a:t>
            </a:r>
            <a:endParaRPr kumimoji="1" lang="ko-KR" alt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xmlns="" id="{062129F7-5E2C-414E-A9F3-6D33E341B90C}"/>
              </a:ext>
            </a:extLst>
          </p:cNvPr>
          <p:cNvSpPr/>
          <p:nvPr/>
        </p:nvSpPr>
        <p:spPr>
          <a:xfrm>
            <a:off x="710321" y="2484185"/>
            <a:ext cx="98135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1800"/>
              </a:lnSpc>
            </a:pPr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Game </a:t>
            </a:r>
          </a:p>
          <a:p>
            <a:pPr algn="ctr">
              <a:lnSpc>
                <a:spcPts val="1800"/>
              </a:lnSpc>
            </a:pPr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endParaRPr kumimoji="1"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8" name="오른쪽 화살표[R] 287">
            <a:extLst>
              <a:ext uri="{FF2B5EF4-FFF2-40B4-BE49-F238E27FC236}">
                <a16:creationId xmlns:a16="http://schemas.microsoft.com/office/drawing/2014/main" xmlns="" id="{6959D055-DCC0-8B4C-89E4-B931504ACB6B}"/>
              </a:ext>
            </a:extLst>
          </p:cNvPr>
          <p:cNvSpPr/>
          <p:nvPr/>
        </p:nvSpPr>
        <p:spPr>
          <a:xfrm>
            <a:off x="2390687" y="3639117"/>
            <a:ext cx="715100" cy="942011"/>
          </a:xfrm>
          <a:prstGeom prst="rightArrow">
            <a:avLst>
              <a:gd name="adj1" fmla="val 50000"/>
              <a:gd name="adj2" fmla="val 47025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707435" y="2371267"/>
            <a:ext cx="1" cy="6734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xmlns="" id="{1BA2A6DA-E78E-3A4F-9650-CC20B5AE76B1}"/>
              </a:ext>
            </a:extLst>
          </p:cNvPr>
          <p:cNvSpPr/>
          <p:nvPr/>
        </p:nvSpPr>
        <p:spPr>
          <a:xfrm>
            <a:off x="1244570" y="4295984"/>
            <a:ext cx="879158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70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/>
              <a:t>19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69585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Course Lesson &amp; Learned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5536" y="836712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32702" y="1198740"/>
            <a:ext cx="8687770" cy="5221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Sungho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</a:t>
            </a:r>
          </a:p>
          <a:p>
            <a:pPr lvl="1">
              <a:lnSpc>
                <a:spcPts val="2500"/>
              </a:lnSpc>
            </a:pP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ko-KR" sz="1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I learned about~~~</a:t>
            </a:r>
          </a:p>
          <a:p>
            <a:pPr lvl="1">
              <a:lnSpc>
                <a:spcPts val="2500"/>
              </a:lnSpc>
            </a:pP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en-US" altLang="ko-KR" sz="1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Jonggoo</a:t>
            </a: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Lee</a:t>
            </a:r>
          </a:p>
          <a:p>
            <a:pPr lvl="1">
              <a:lnSpc>
                <a:spcPts val="2500"/>
              </a:lnSpc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    - Most of techniques are tricky to apply to real world.</a:t>
            </a:r>
          </a:p>
          <a:p>
            <a:pPr lvl="1">
              <a:lnSpc>
                <a:spcPts val="2500"/>
              </a:lnSpc>
            </a:pPr>
            <a:r>
              <a:rPr lang="en-US" altLang="ko-KR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I need to analyze my project first and study Test technique deeply.</a:t>
            </a:r>
          </a:p>
          <a:p>
            <a:pPr lvl="1">
              <a:lnSpc>
                <a:spcPts val="2500"/>
              </a:lnSpc>
            </a:pP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en-US" altLang="ko-KR" sz="1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Sujung</a:t>
            </a: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endParaRPr lang="en-US" altLang="ko-KR" sz="1700" b="1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500"/>
              </a:lnSpc>
            </a:pPr>
            <a:r>
              <a:rPr lang="en-US" altLang="ko-KR" sz="1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- It was~</a:t>
            </a: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endParaRPr lang="en-US" altLang="ko-KR" sz="1700" b="1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en-US" altLang="ko-KR" sz="17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Jinhyeok</a:t>
            </a: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</a:t>
            </a:r>
          </a:p>
          <a:p>
            <a:pPr lvl="1">
              <a:lnSpc>
                <a:spcPts val="2500"/>
              </a:lnSpc>
            </a:pPr>
            <a:r>
              <a:rPr lang="en-US" altLang="ko-KR" sz="1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was nice to be able to study intensively. </a:t>
            </a:r>
            <a:endParaRPr lang="en-US" altLang="ko-KR" sz="17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500"/>
              </a:lnSpc>
            </a:pP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I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 try to apply various quality techniques appropriately to actual projects.</a:t>
            </a:r>
            <a:endParaRPr lang="en-US" altLang="ko-KR" sz="17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endParaRPr lang="en-US" altLang="ko-KR" sz="17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Hyoyeon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Hwang</a:t>
            </a:r>
          </a:p>
          <a:p>
            <a:pPr lvl="1">
              <a:lnSpc>
                <a:spcPts val="2500"/>
              </a:lnSpc>
            </a:pPr>
            <a:r>
              <a:rPr lang="en-US" altLang="ko-KR" sz="1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I am ~~</a:t>
            </a:r>
            <a:endParaRPr lang="en-US" altLang="ko-KR" sz="17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28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342" t="10" r="9825" b="10"/>
          <a:stretch/>
        </p:blipFill>
        <p:spPr>
          <a:xfrm>
            <a:off x="2584215" y="1410983"/>
            <a:ext cx="6236257" cy="370534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76550" y="3000376"/>
            <a:ext cx="3762050" cy="2167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Who is BTS?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323528" y="692696"/>
            <a:ext cx="856895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6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</a:t>
            </a:r>
            <a:r>
              <a:rPr lang="en-US" altLang="ko-KR" sz="2600" b="1" i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Fabulous than </a:t>
            </a:r>
            <a:r>
              <a:rPr lang="en-US" altLang="ko-KR" sz="26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Kimchi and </a:t>
            </a:r>
            <a:r>
              <a:rPr lang="en-US" altLang="ko-KR" sz="2600" b="1" i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Psy</a:t>
            </a:r>
            <a:r>
              <a:rPr lang="en-US" altLang="ko-KR" sz="2600" b="1" i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2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(Gangnam Style</a:t>
            </a:r>
            <a:r>
              <a:rPr lang="en-US" altLang="ko-KR" sz="2200" b="1" i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ko-KR" sz="2200" b="1" i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1520" y="5157192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The group's 2018 album, LOVE YOURSELF </a:t>
            </a:r>
            <a:r>
              <a:rPr lang="ko-KR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轉 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'Tear', debuted at No. 1 on the Billboard200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       and No. 10 on the BillboardHOT100 , marking the </a:t>
            </a:r>
            <a:r>
              <a:rPr lang="en-US" altLang="ko-KR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rank as Asian artist in history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2017 and 2018 Billboard Music Awards BBMAs - Top Social </a:t>
            </a: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Artist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No.1 in Social 50 chart  </a:t>
            </a: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1" lang="en-US" altLang="ko-KR" sz="1200" dirty="0"/>
              <a:t>https://</a:t>
            </a:r>
            <a:r>
              <a:rPr kumimoji="1" lang="en-US" altLang="ko-KR" sz="1200" dirty="0" smtClean="0"/>
              <a:t>www.billboard.com/charts/social-50)</a:t>
            </a:r>
            <a:endParaRPr lang="en-US" altLang="ko-K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91" y="3040380"/>
            <a:ext cx="3704145" cy="207998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237" y="1410983"/>
            <a:ext cx="2252425" cy="160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2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20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736F6F7-E001-2547-BD4A-3C13D8B4B3A8}"/>
              </a:ext>
            </a:extLst>
          </p:cNvPr>
          <p:cNvSpPr txBox="1"/>
          <p:nvPr/>
        </p:nvSpPr>
        <p:spPr>
          <a:xfrm>
            <a:off x="1691680" y="2564904"/>
            <a:ext cx="56886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Arial" panose="020B0604020202020204" pitchFamily="34" charset="0"/>
                <a:cs typeface="Arial" panose="020B0604020202020204" pitchFamily="34" charset="0"/>
              </a:rPr>
              <a:t>Thank you for your attention!!</a:t>
            </a:r>
            <a:endParaRPr lang="ko-KR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27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21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900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CI :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+ Jenkins (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  <a:hlinkClick r:id="rId2" invalidUrl="http://:8080/"/>
              </a:rPr>
              <a:t>http://18.210.196.163:8080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)+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sonaQube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Source repository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https://github.com/sunghochin/TartanAdventure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Quality Tool : SonarQube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4" invalidUrl="http://:9000/projects"/>
              </a:rPr>
              <a:t>http://18.210.196.163:9000/projects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document configuration :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wiki page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https://sdet-bts.atlassian.net/wiki/spaces/SDET/overview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issue tracker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https://sdet-bts.atlassian.net/secure/RapidBoard.jspa?projectKey=SDET&amp;rapidView=1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Coverage library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pitest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03312DD6-5E1B-F545-AAE6-07513AA8D2D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813" r="20127"/>
          <a:stretch/>
        </p:blipFill>
        <p:spPr>
          <a:xfrm>
            <a:off x="1115616" y="1628800"/>
            <a:ext cx="792088" cy="6778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BEC756E-0F1F-5C4C-B38D-94AA172B29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7837" y="1454960"/>
            <a:ext cx="792088" cy="9724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49C18610-14F5-D84C-AB49-DB9D203DCE7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294" r="29907"/>
          <a:stretch/>
        </p:blipFill>
        <p:spPr>
          <a:xfrm>
            <a:off x="7058354" y="1604643"/>
            <a:ext cx="1123292" cy="673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A8A550D-772B-6C40-AE7A-A134F97B61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3339" y="2892754"/>
            <a:ext cx="1075664" cy="6666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E778C2BB-65A3-7B49-B508-260A7874B9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1600" y="3501008"/>
            <a:ext cx="1162472" cy="27057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B97D3A5F-EE24-124A-8381-833F3BB71BD0}"/>
              </a:ext>
            </a:extLst>
          </p:cNvPr>
          <p:cNvCxnSpPr>
            <a:cxnSpLocks/>
            <a:stCxn id="11" idx="0"/>
            <a:endCxn id="2" idx="2"/>
          </p:cNvCxnSpPr>
          <p:nvPr/>
        </p:nvCxnSpPr>
        <p:spPr>
          <a:xfrm flipH="1" flipV="1">
            <a:off x="1511660" y="2306695"/>
            <a:ext cx="41176" cy="1194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E836DD7E-32A9-B34B-8B04-8A7C9DE20823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1907704" y="1941193"/>
            <a:ext cx="2260133" cy="26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D2F27CCB-B1DD-3343-A7D5-1C5D4284EF7C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4959925" y="1941193"/>
            <a:ext cx="2098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3CB2AB24-4284-064F-8415-C5634630945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5038" t="28469" r="28604" b="39743"/>
          <a:stretch/>
        </p:blipFill>
        <p:spPr>
          <a:xfrm>
            <a:off x="5796136" y="3010881"/>
            <a:ext cx="1154648" cy="3933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EF2F1D4-EC12-8C47-BA69-399EE3B12DA8}"/>
              </a:ext>
            </a:extLst>
          </p:cNvPr>
          <p:cNvSpPr txBox="1"/>
          <p:nvPr/>
        </p:nvSpPr>
        <p:spPr>
          <a:xfrm>
            <a:off x="962510" y="2708920"/>
            <a:ext cx="1221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source commit</a:t>
            </a:r>
            <a:endParaRPr kumimoji="1"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6A75D133-1E89-A145-836F-379C854DF71B}"/>
              </a:ext>
            </a:extLst>
          </p:cNvPr>
          <p:cNvSpPr txBox="1"/>
          <p:nvPr/>
        </p:nvSpPr>
        <p:spPr>
          <a:xfrm>
            <a:off x="2514311" y="1614965"/>
            <a:ext cx="1504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Auto trigger build </a:t>
            </a:r>
            <a:endParaRPr kumimoji="1" lang="ko-KR" altLang="en-US" sz="12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xmlns="" id="{07270B06-B03D-5349-AC05-3D26D2C00562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flipH="1">
            <a:off x="4141171" y="2427425"/>
            <a:ext cx="422710" cy="46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92E50BC-610E-2D45-85E5-7BBC1592CE6A}"/>
              </a:ext>
            </a:extLst>
          </p:cNvPr>
          <p:cNvSpPr txBox="1"/>
          <p:nvPr/>
        </p:nvSpPr>
        <p:spPr>
          <a:xfrm>
            <a:off x="3779912" y="2431921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build</a:t>
            </a:r>
            <a:endParaRPr kumimoji="1" lang="ko-KR" altLang="en-US" sz="12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xmlns="" id="{28C23086-F223-2D49-B7DA-4D56602391A4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 flipV="1">
            <a:off x="4679003" y="3207575"/>
            <a:ext cx="1117133" cy="18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B2D434F6-80CF-1547-A789-28A95C650E8D}"/>
              </a:ext>
            </a:extLst>
          </p:cNvPr>
          <p:cNvSpPr txBox="1"/>
          <p:nvPr/>
        </p:nvSpPr>
        <p:spPr>
          <a:xfrm>
            <a:off x="4426377" y="2907967"/>
            <a:ext cx="1463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Measure coverage</a:t>
            </a:r>
            <a:endParaRPr kumimoji="1"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96AEE11-377E-6F43-A9FC-84BA388C5BB4}"/>
              </a:ext>
            </a:extLst>
          </p:cNvPr>
          <p:cNvSpPr txBox="1"/>
          <p:nvPr/>
        </p:nvSpPr>
        <p:spPr>
          <a:xfrm>
            <a:off x="5092132" y="1621417"/>
            <a:ext cx="11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Static analysis</a:t>
            </a:r>
            <a:endParaRPr kumimoji="1" lang="ko-KR" altLang="en-US" sz="12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xmlns="" id="{1AFA80C6-2285-9144-9FA0-9E4033C149D3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950784" y="2277743"/>
            <a:ext cx="501536" cy="929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DDD9D122-A080-544B-AA1C-C94A1D91D0EC}"/>
              </a:ext>
            </a:extLst>
          </p:cNvPr>
          <p:cNvSpPr txBox="1"/>
          <p:nvPr/>
        </p:nvSpPr>
        <p:spPr>
          <a:xfrm>
            <a:off x="6501166" y="2486977"/>
            <a:ext cx="1658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Coverage integration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0191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22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1.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57200" y="1590414"/>
          <a:ext cx="8147248" cy="2990714"/>
        </p:xfrm>
        <a:graphic>
          <a:graphicData uri="http://schemas.openxmlformats.org/drawingml/2006/table">
            <a:tbl>
              <a:tblPr/>
              <a:tblGrid>
                <a:gridCol w="17211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702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85581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3302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dirty="0">
                          <a:solidFill>
                            <a:srgbClr val="333333"/>
                          </a:solidFill>
                          <a:effectLst/>
                        </a:rPr>
                        <a:t>Category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dirty="0" err="1">
                          <a:solidFill>
                            <a:srgbClr val="333333"/>
                          </a:solidFill>
                          <a:effectLst/>
                        </a:rPr>
                        <a:t>num</a:t>
                      </a:r>
                      <a:endParaRPr lang="en-US" sz="1100" b="1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solidFill>
                            <a:srgbClr val="333333"/>
                          </a:solidFill>
                          <a:effectLst/>
                        </a:rPr>
                        <a:t>Graph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adjust access restriction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36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l" fontAlgn="t"/>
                      <a:endParaRPr lang="ko-KR" altLang="en-US" dirty="0"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return value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method extract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4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complexity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new constructor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redundancy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debug mode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object inject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pic>
        <p:nvPicPr>
          <p:cNvPr id="1025" name="Picture 1" descr="https://sdet-bts.atlassian.net/wiki/download/thumbnails/1376267/image2018-7-22_9-4-17.png?version=1&amp;modificationDate=1532264659037&amp;cacheVersion=1&amp;api=v2&amp;width=707&amp;height=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060846"/>
            <a:ext cx="4392488" cy="248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2525050" cy="414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Status</a:t>
            </a:r>
          </a:p>
        </p:txBody>
      </p:sp>
    </p:spTree>
    <p:extLst>
      <p:ext uri="{BB962C8B-B14F-4D97-AF65-F5344CB8AC3E}">
        <p14:creationId xmlns:p14="http://schemas.microsoft.com/office/powerpoint/2010/main" val="130694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23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2.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5373216"/>
            <a:ext cx="5164203" cy="7920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1412776"/>
            <a:ext cx="5379459" cy="34804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23" y="1412776"/>
            <a:ext cx="1435657" cy="7858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5399" y="2982225"/>
            <a:ext cx="1471401" cy="805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293680" y="893483"/>
            <a:ext cx="2393797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Trand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33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24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3. Pre-Test outputs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04" y="1036690"/>
            <a:ext cx="7826647" cy="55022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667868"/>
            <a:ext cx="28037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Defect : 16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139952" y="1017806"/>
            <a:ext cx="4392488" cy="5521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646" y="1324380"/>
            <a:ext cx="3737794" cy="49268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4828609" y="726809"/>
            <a:ext cx="2803761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Game Map</a:t>
            </a:r>
          </a:p>
        </p:txBody>
      </p:sp>
    </p:spTree>
    <p:extLst>
      <p:ext uri="{BB962C8B-B14F-4D97-AF65-F5344CB8AC3E}">
        <p14:creationId xmlns:p14="http://schemas.microsoft.com/office/powerpoint/2010/main" val="426867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25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4. Quality activity – Unit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0" y="4365104"/>
            <a:ext cx="4536504" cy="2119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0" y="1414068"/>
            <a:ext cx="7551745" cy="2302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579984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Coverage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23528" y="3840664"/>
            <a:ext cx="1733167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Defect list </a:t>
            </a:r>
          </a:p>
        </p:txBody>
      </p:sp>
    </p:spTree>
    <p:extLst>
      <p:ext uri="{BB962C8B-B14F-4D97-AF65-F5344CB8AC3E}">
        <p14:creationId xmlns:p14="http://schemas.microsoft.com/office/powerpoint/2010/main" val="46102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26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5. Quality activity – Integration test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156" y="1502462"/>
            <a:ext cx="3650284" cy="630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22" y="1484785"/>
            <a:ext cx="4167144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542089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Test case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712749" y="892276"/>
            <a:ext cx="1590500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Defect list</a:t>
            </a:r>
          </a:p>
        </p:txBody>
      </p:sp>
    </p:spTree>
    <p:extLst>
      <p:ext uri="{BB962C8B-B14F-4D97-AF65-F5344CB8AC3E}">
        <p14:creationId xmlns:p14="http://schemas.microsoft.com/office/powerpoint/2010/main" val="395440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27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4. Quality activity – integration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2381934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Before Coverage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23528" y="3198368"/>
            <a:ext cx="2220223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After Coverage 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31" y="3668638"/>
            <a:ext cx="5419725" cy="5524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06" y="4236981"/>
            <a:ext cx="5391150" cy="257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506" y="4509120"/>
            <a:ext cx="5476875" cy="2381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221" y="4782188"/>
            <a:ext cx="5476875" cy="4572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43" y="1856976"/>
            <a:ext cx="5372100" cy="2476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221" y="1295001"/>
            <a:ext cx="5381625" cy="5619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210" y="2093740"/>
            <a:ext cx="5448300" cy="2571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4508" y="2350915"/>
            <a:ext cx="544830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9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7. Quality activity – System Test TC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406924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Scenario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48" y="1387460"/>
            <a:ext cx="2439311" cy="21014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6545" y="1108923"/>
            <a:ext cx="5203928" cy="2839707"/>
          </a:xfrm>
          <a:prstGeom prst="rect">
            <a:avLst/>
          </a:prstGeom>
        </p:spPr>
      </p:pic>
      <p:sp>
        <p:nvSpPr>
          <p:cNvPr id="2048" name="TextBox 2047"/>
          <p:cNvSpPr txBox="1"/>
          <p:nvPr/>
        </p:nvSpPr>
        <p:spPr>
          <a:xfrm>
            <a:off x="480948" y="3948630"/>
            <a:ext cx="2043123" cy="41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Action &amp; Item</a:t>
            </a:r>
          </a:p>
        </p:txBody>
      </p:sp>
      <p:sp>
        <p:nvSpPr>
          <p:cNvPr id="2049" name="TextBox 2048"/>
          <p:cNvSpPr txBox="1"/>
          <p:nvPr/>
        </p:nvSpPr>
        <p:spPr>
          <a:xfrm>
            <a:off x="4703913" y="3934860"/>
            <a:ext cx="1973617" cy="41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Game </a:t>
            </a:r>
            <a:r>
              <a:rPr lang="en-US" altLang="ko-KR" b="1" dirty="0" err="1"/>
              <a:t>Config</a:t>
            </a:r>
            <a:r>
              <a:rPr lang="en-US" altLang="ko-KR" b="1" dirty="0"/>
              <a:t>.</a:t>
            </a:r>
            <a:endParaRPr lang="ko-KR" altLang="en-US"/>
          </a:p>
        </p:txBody>
      </p:sp>
      <p:pic>
        <p:nvPicPr>
          <p:cNvPr id="2051" name="그림 20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0032" y="4511904"/>
            <a:ext cx="3634996" cy="2027008"/>
          </a:xfrm>
          <a:prstGeom prst="rect">
            <a:avLst/>
          </a:prstGeom>
        </p:spPr>
      </p:pic>
      <p:sp>
        <p:nvSpPr>
          <p:cNvPr id="37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/>
              <a:pPr/>
              <a:t>28</a:t>
            </a:fld>
            <a:endParaRPr lang="ko-KR" altLang="en-US" sz="1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064" y="4520682"/>
            <a:ext cx="3767689" cy="201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7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107504" y="785118"/>
            <a:ext cx="8832619" cy="5745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Team Goal</a:t>
            </a:r>
          </a:p>
          <a:p>
            <a:pPr lvl="1">
              <a:lnSpc>
                <a:spcPct val="150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ko-KR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Understanding of SDET Culture and Techniques</a:t>
            </a: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”, </a:t>
            </a:r>
          </a:p>
          <a:p>
            <a:pPr lvl="1">
              <a:lnSpc>
                <a:spcPct val="150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 not dancing or singing like BTS.</a:t>
            </a:r>
          </a:p>
          <a:p>
            <a:pPr lvl="1">
              <a:lnSpc>
                <a:spcPct val="150000"/>
              </a:lnSpc>
            </a:pP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member / Main Role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Clifford C Huff 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Mentor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Sungho Chin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Team &amp; Project Lead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Jonggoo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Lee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Code Review Lead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Sujung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Refactoring Lead</a:t>
            </a:r>
            <a:endParaRPr lang="en-US" altLang="ko-KR" sz="17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Jinhyeok</a:t>
            </a: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Static Analysis Lead</a:t>
            </a:r>
            <a:endParaRPr lang="en-US" altLang="ko-KR" sz="17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Hyoyeon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Hwang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Plan &amp; Test Lead</a:t>
            </a:r>
          </a:p>
          <a:p>
            <a:pPr marL="742950" lvl="1" indent="-285750">
              <a:lnSpc>
                <a:spcPts val="2200"/>
              </a:lnSpc>
              <a:buFont typeface="Wingdings" pitchFamily="2" charset="2"/>
              <a:buChar char="ü"/>
            </a:pPr>
            <a:endParaRPr lang="en-US" altLang="ko-KR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Ground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Rules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Every member should be involved in every quality management process.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h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for project / day,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Project Meeting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/ day,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Mentoring Meeting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/ week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BF03601-6C90-1C4E-B609-5927E8334B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074" y="817858"/>
            <a:ext cx="2022127" cy="2181882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3" b="10506"/>
          <a:stretch/>
        </p:blipFill>
        <p:spPr bwMode="auto">
          <a:xfrm>
            <a:off x="4605866" y="3029537"/>
            <a:ext cx="4485704" cy="2524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Team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0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4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30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Goal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Making Bug-free Game</a:t>
            </a:r>
            <a:r>
              <a:rPr lang="en-US" altLang="ko-KR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(at least No Major, Critical defects)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Applying experience in this project to LG project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Quality Goals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Testability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endParaRPr lang="en-US" altLang="ko-KR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  - Line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coverage : 90%, </a:t>
            </a:r>
            <a:endParaRPr lang="en-US" altLang="ko-KR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  - Branch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coverage :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80% </a:t>
            </a:r>
          </a:p>
          <a:p>
            <a:pPr lvl="1">
              <a:lnSpc>
                <a:spcPct val="130000"/>
              </a:lnSpc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  - Mutation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coverage : 90%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Function’s Logical Correctness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Unit Test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– Pass Rate : 100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Function’s suitability for new features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60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Discussion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of collected data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Wiki, JIRA, Sonar,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0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692696"/>
            <a:ext cx="8496944" cy="533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Risk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Technical Risk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- </a:t>
            </a:r>
            <a:r>
              <a:rPr lang="en-US" altLang="ko-KR" b="1" u="sng" dirty="0">
                <a:latin typeface="Arial" panose="020B0604020202020204" pitchFamily="34" charset="0"/>
                <a:cs typeface="Arial" panose="020B0604020202020204" pitchFamily="34" charset="0"/>
              </a:rPr>
              <a:t>Unclear </a:t>
            </a:r>
            <a:r>
              <a:rPr lang="en-US" altLang="ko-KR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Requirements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made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implementation and source modification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difficult 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Modify and add requirements to clarify.</a:t>
            </a:r>
          </a:p>
          <a:p>
            <a:pPr lvl="1">
              <a:lnSpc>
                <a:spcPct val="130000"/>
              </a:lnSpc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   - </a:t>
            </a:r>
            <a:r>
              <a:rPr lang="en-US" altLang="ko-KR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Different proficiency of Java </a:t>
            </a:r>
            <a:r>
              <a:rPr lang="en-US" altLang="ko-KR" b="1" u="sng" dirty="0">
                <a:latin typeface="Arial" panose="020B0604020202020204" pitchFamily="34" charset="0"/>
                <a:cs typeface="Arial" panose="020B0604020202020204" pitchFamily="34" charset="0"/>
              </a:rPr>
              <a:t>language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among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individual</a:t>
            </a:r>
          </a:p>
          <a:p>
            <a:pPr lvl="1">
              <a:lnSpc>
                <a:spcPct val="130000"/>
              </a:lnSpc>
            </a:pP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Assign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job by individual skill level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Resource Risk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- </a:t>
            </a:r>
            <a:r>
              <a:rPr lang="en-US" altLang="ko-KR" b="1" u="sng" dirty="0">
                <a:latin typeface="Arial" panose="020B0604020202020204" pitchFamily="34" charset="0"/>
                <a:cs typeface="Arial" panose="020B0604020202020204" pitchFamily="34" charset="0"/>
              </a:rPr>
              <a:t>Lack of time</a:t>
            </a:r>
            <a:r>
              <a:rPr lang="en-US" altLang="ko-KR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to implement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all new features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Separate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members into developers and testers based on their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specialty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-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Limitation of LG internal development Tool</a:t>
            </a:r>
          </a:p>
          <a:p>
            <a:pPr lvl="1">
              <a:lnSpc>
                <a:spcPct val="130000"/>
              </a:lnSpc>
            </a:pP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external JIRA tools that team members feel familiar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>
              <a:lnSpc>
                <a:spcPct val="130000"/>
              </a:lnSpc>
            </a:pP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Product Risk</a:t>
            </a:r>
          </a:p>
          <a:p>
            <a:pPr lvl="1">
              <a:lnSpc>
                <a:spcPct val="130000"/>
              </a:lnSpc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- Many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unintended errors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occurred during the integration of new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Simultaneously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execute integration test and system test.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Risk 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Management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2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6091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Code Review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(Technical) Review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Static Analysis 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&amp; Rework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Static Analysis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Unit Test / Mutation Test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White Box testing (statement testing, branch testing)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JUnit4,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Mockito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PITest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Integration Test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testing (Black box testing)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JUnit4,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Mockito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System Test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testing, Ad-hoc testing, Combination testing, Boundary Value Analysis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63888" y="908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9B2FB05-795F-E146-B2F6-E5FC788BF7C3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유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Project Results - 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5508104" y="405199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용어 기준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77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7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Plan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xmlns="" id="{94F681FA-9F0C-DD45-9A9C-E4E6A1F04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520" y="752654"/>
            <a:ext cx="9144000" cy="591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1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0C9CF44-C0C8-E844-9B93-775035081E10}"/>
              </a:ext>
            </a:extLst>
          </p:cNvPr>
          <p:cNvSpPr txBox="1"/>
          <p:nvPr/>
        </p:nvSpPr>
        <p:spPr>
          <a:xfrm>
            <a:off x="256071" y="476672"/>
            <a:ext cx="8496944" cy="6052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fforts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for Project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Planned effort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: initial planned effort(h) for our project  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Estimated effort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estimated effort(h) for each task by assignee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Actual effort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actual executed effort(h) for each task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8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efforts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13" name="Chart 39">
            <a:extLst>
              <a:ext uri="{FF2B5EF4-FFF2-40B4-BE49-F238E27FC236}">
                <a16:creationId xmlns:a16="http://schemas.microsoft.com/office/drawing/2014/main" xmlns="" id="{00000000-0008-0000-0000-00002704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1091908"/>
              </p:ext>
            </p:extLst>
          </p:nvPr>
        </p:nvGraphicFramePr>
        <p:xfrm>
          <a:off x="323528" y="1052736"/>
          <a:ext cx="8568952" cy="3816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5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9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98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Project Results - Defect Categorization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764704"/>
            <a:ext cx="84969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Definition of Severity</a:t>
            </a:r>
            <a:endParaRPr lang="en-US" altLang="ko-KR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354024"/>
              </p:ext>
            </p:extLst>
          </p:nvPr>
        </p:nvGraphicFramePr>
        <p:xfrm>
          <a:off x="755576" y="1266794"/>
          <a:ext cx="6334416" cy="20181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20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4206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18033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522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Severity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Defect Types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227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Critical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Functionality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Conflict to requirements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2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Reliability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3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Critical </a:t>
                      </a:r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unstable issue. (can't proceed game)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227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Major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3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Maintainability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Structural Odd Code (no </a:t>
                      </a:r>
                      <a:r>
                        <a:rPr lang="en-US" sz="13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consistency with </a:t>
                      </a:r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other code)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2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3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Maintainability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Static Analysis critical issue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2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Reliability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Memory handling issue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52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Functionality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Strange functional Operation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522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Minor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3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 </a:t>
                      </a:r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defects except Critical, Major defect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aphicFrame>
        <p:nvGraphicFramePr>
          <p:cNvPr id="9" name="차트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9274446"/>
              </p:ext>
            </p:extLst>
          </p:nvPr>
        </p:nvGraphicFramePr>
        <p:xfrm>
          <a:off x="718992" y="3429000"/>
          <a:ext cx="6371000" cy="3215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093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3436</TotalTime>
  <Words>1879</Words>
  <Application>Microsoft Office PowerPoint</Application>
  <PresentationFormat>화면 슬라이드 쇼(4:3)</PresentationFormat>
  <Paragraphs>456</Paragraphs>
  <Slides>28</Slides>
  <Notes>14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2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195</cp:revision>
  <dcterms:created xsi:type="dcterms:W3CDTF">2018-07-20T19:33:24Z</dcterms:created>
  <dcterms:modified xsi:type="dcterms:W3CDTF">2018-08-02T02:00:09Z</dcterms:modified>
</cp:coreProperties>
</file>